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7" r:id="rId3"/>
    <p:sldId id="258" r:id="rId4"/>
    <p:sldId id="259" r:id="rId5"/>
    <p:sldId id="260" r:id="rId6"/>
    <p:sldId id="316" r:id="rId7"/>
    <p:sldId id="262" r:id="rId8"/>
    <p:sldId id="317" r:id="rId9"/>
    <p:sldId id="264" r:id="rId10"/>
    <p:sldId id="265" r:id="rId11"/>
    <p:sldId id="266" r:id="rId12"/>
    <p:sldId id="267" r:id="rId13"/>
    <p:sldId id="268" r:id="rId14"/>
    <p:sldId id="269" r:id="rId15"/>
    <p:sldId id="31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315"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9" r:id="rId63"/>
    <p:sldId id="320" r:id="rId6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360"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F4F84-667D-41ED-AD77-EB4B45A901D9}"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6F67D4-51BB-4AE9-B8FD-C86F2C1612BA}" type="slidenum">
              <a:rPr lang="zh-CN" altLang="en-US" smtClean="0"/>
              <a:t>‹#›</a:t>
            </a:fld>
            <a:endParaRPr lang="zh-CN" altLang="en-US"/>
          </a:p>
        </p:txBody>
      </p:sp>
    </p:spTree>
    <p:extLst>
      <p:ext uri="{BB962C8B-B14F-4D97-AF65-F5344CB8AC3E}">
        <p14:creationId xmlns:p14="http://schemas.microsoft.com/office/powerpoint/2010/main" val="360582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因为在一个有灯光的场景中，物体没有投下阴影的话，是一件很奇怪的事情，而阴影的形状却显得并不是那么重要，直到今天仍然有很多游戏使用简单的在游戏角色下方绘制一个暗色“圆斑”的方式来表示阴影。</a:t>
            </a:r>
          </a:p>
          <a:p>
            <a:endParaRPr lang="zh-CN" altLang="en-US" dirty="0"/>
          </a:p>
        </p:txBody>
      </p:sp>
      <p:sp>
        <p:nvSpPr>
          <p:cNvPr id="4" name="灯片编号占位符 3"/>
          <p:cNvSpPr>
            <a:spLocks noGrp="1"/>
          </p:cNvSpPr>
          <p:nvPr>
            <p:ph type="sldNum" sz="quarter" idx="10"/>
          </p:nvPr>
        </p:nvSpPr>
        <p:spPr/>
        <p:txBody>
          <a:bodyPr/>
          <a:lstStyle/>
          <a:p>
            <a:fld id="{2F6F67D4-51BB-4AE9-B8FD-C86F2C1612BA}" type="slidenum">
              <a:rPr lang="zh-CN" altLang="en-US" smtClean="0"/>
              <a:t>4</a:t>
            </a:fld>
            <a:endParaRPr lang="zh-CN" altLang="en-US"/>
          </a:p>
        </p:txBody>
      </p:sp>
    </p:spTree>
    <p:extLst>
      <p:ext uri="{BB962C8B-B14F-4D97-AF65-F5344CB8AC3E}">
        <p14:creationId xmlns:p14="http://schemas.microsoft.com/office/powerpoint/2010/main" val="2999109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2019/3/27</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2019/3/27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9.tmp"/><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7.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6.emf"/><Relationship Id="rId2" Type="http://schemas.openxmlformats.org/officeDocument/2006/relationships/tags" Target="../tags/tag2.xml"/><Relationship Id="rId16" Type="http://schemas.openxmlformats.org/officeDocument/2006/relationships/slideLayout" Target="../slideLayouts/slideLayout7.xml"/><Relationship Id="rId20" Type="http://schemas.openxmlformats.org/officeDocument/2006/relationships/image" Target="../media/image9.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8.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9.tmp"/><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slideLayout" Target="../slideLayouts/slideLayout7.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10.emf"/><Relationship Id="rId3" Type="http://schemas.openxmlformats.org/officeDocument/2006/relationships/tags" Target="../tags/tag18.xml"/><Relationship Id="rId21" Type="http://schemas.openxmlformats.org/officeDocument/2006/relationships/image" Target="../media/image9.tmp"/><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slideLayout" Target="../slideLayouts/slideLayout7.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image" Target="../media/image12.emf"/><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19" Type="http://schemas.openxmlformats.org/officeDocument/2006/relationships/image" Target="../media/image11.emf"/><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实时</a:t>
            </a:r>
            <a:r>
              <a:rPr lang="zh-CN" altLang="en-US" dirty="0"/>
              <a:t>阴影</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1026430008"/>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l="3943" t="5920" r="3943" b="5920"/>
          <a:stretch>
            <a:fillRect/>
          </a:stretch>
        </p:blipFill>
        <p:spPr bwMode="auto">
          <a:xfrm>
            <a:off x="73269" y="1707654"/>
            <a:ext cx="281808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l="3943" t="5920" r="3943" b="5920"/>
          <a:stretch>
            <a:fillRect/>
          </a:stretch>
        </p:blipFill>
        <p:spPr bwMode="auto">
          <a:xfrm>
            <a:off x="2987824" y="1732470"/>
            <a:ext cx="281808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4">
            <a:extLst>
              <a:ext uri="{28A0092B-C50C-407E-A947-70E740481C1C}">
                <a14:useLocalDpi xmlns:a14="http://schemas.microsoft.com/office/drawing/2010/main" val="0"/>
              </a:ext>
            </a:extLst>
          </a:blip>
          <a:srcRect l="3943" t="5920" r="3943" b="5920"/>
          <a:stretch>
            <a:fillRect/>
          </a:stretch>
        </p:blipFill>
        <p:spPr bwMode="auto">
          <a:xfrm>
            <a:off x="0" y="5829300"/>
            <a:ext cx="4205288" cy="2686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0" y="8515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l="3943" t="5920" r="3943" b="5920"/>
          <a:stretch>
            <a:fillRect/>
          </a:stretch>
        </p:blipFill>
        <p:spPr bwMode="auto">
          <a:xfrm>
            <a:off x="5940152" y="1779662"/>
            <a:ext cx="2817483"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309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smtClean="0"/>
              <a:t>上方</a:t>
            </a:r>
            <a:r>
              <a:rPr lang="zh-CN" altLang="zh-CN" dirty="0"/>
              <a:t>的正方形在地面上投射了清晰的阴影，可以判断出场景上方有一个</a:t>
            </a:r>
            <a:r>
              <a:rPr lang="zh-CN" altLang="zh-CN" dirty="0" smtClean="0"/>
              <a:t>点光源</a:t>
            </a:r>
            <a:endParaRPr lang="en-US" altLang="zh-CN" dirty="0" smtClean="0"/>
          </a:p>
          <a:p>
            <a:r>
              <a:rPr lang="zh-CN" altLang="zh-CN" dirty="0" smtClean="0"/>
              <a:t>而</a:t>
            </a:r>
            <a:r>
              <a:rPr lang="zh-CN" altLang="zh-CN" dirty="0"/>
              <a:t>第二幅图中产生的阴影边缘模糊，证明光源是面</a:t>
            </a:r>
            <a:r>
              <a:rPr lang="zh-CN" altLang="zh-CN" dirty="0" smtClean="0"/>
              <a:t>光源</a:t>
            </a:r>
            <a:endParaRPr lang="en-US" altLang="zh-CN" dirty="0" smtClean="0"/>
          </a:p>
          <a:p>
            <a:r>
              <a:rPr lang="zh-CN" altLang="zh-CN" dirty="0" smtClean="0"/>
              <a:t>最后</a:t>
            </a:r>
            <a:r>
              <a:rPr lang="zh-CN" altLang="zh-CN" dirty="0"/>
              <a:t>一幅图产生了一深一浅两个阴影，证明场景中存在两个光源，其中深色的阴影边缘清晰，证明产生这个阴影的光源是点光源，而浅色阴影边界模糊，证明产生这个阴影的光源是面光源。</a:t>
            </a:r>
          </a:p>
          <a:p>
            <a:endParaRPr lang="zh-CN" altLang="en-US" dirty="0"/>
          </a:p>
        </p:txBody>
      </p:sp>
    </p:spTree>
    <p:extLst>
      <p:ext uri="{BB962C8B-B14F-4D97-AF65-F5344CB8AC3E}">
        <p14:creationId xmlns:p14="http://schemas.microsoft.com/office/powerpoint/2010/main" val="563873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l="3943" t="5261" r="3943" b="5261"/>
          <a:stretch>
            <a:fillRect/>
          </a:stretch>
        </p:blipFill>
        <p:spPr bwMode="auto">
          <a:xfrm>
            <a:off x="467544" y="1707654"/>
            <a:ext cx="2464186"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l="3943" t="5261" r="3943" b="5261"/>
          <a:stretch>
            <a:fillRect/>
          </a:stretch>
        </p:blipFill>
        <p:spPr bwMode="auto">
          <a:xfrm>
            <a:off x="3275856" y="1724697"/>
            <a:ext cx="2464187"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p:cNvPicPr>
            <a:picLocks noChangeAspect="1" noChangeArrowheads="1"/>
          </p:cNvPicPr>
          <p:nvPr/>
        </p:nvPicPr>
        <p:blipFill>
          <a:blip r:embed="rId4">
            <a:extLst>
              <a:ext uri="{28A0092B-C50C-407E-A947-70E740481C1C}">
                <a14:useLocalDpi xmlns:a14="http://schemas.microsoft.com/office/drawing/2010/main" val="0"/>
              </a:ext>
            </a:extLst>
          </a:blip>
          <a:srcRect l="3943" t="5261" r="3943" b="5261"/>
          <a:stretch>
            <a:fillRect/>
          </a:stretch>
        </p:blipFill>
        <p:spPr bwMode="auto">
          <a:xfrm>
            <a:off x="0" y="6600825"/>
            <a:ext cx="4205288" cy="30718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0" y="967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l="3943" t="5261" r="3943" b="5261"/>
          <a:stretch>
            <a:fillRect/>
          </a:stretch>
        </p:blipFill>
        <p:spPr bwMode="auto">
          <a:xfrm>
            <a:off x="6084168" y="1726410"/>
            <a:ext cx="2466391"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70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正因为阴影在虚拟环境中具有如此多的作用，所以早在</a:t>
            </a:r>
            <a:r>
              <a:rPr lang="en-US" altLang="zh-CN" dirty="0"/>
              <a:t>FC</a:t>
            </a:r>
            <a:r>
              <a:rPr lang="zh-CN" altLang="zh-CN" dirty="0"/>
              <a:t>时代的游戏中，就已经出现了</a:t>
            </a:r>
            <a:r>
              <a:rPr lang="zh-CN" altLang="zh-CN" dirty="0" smtClean="0"/>
              <a:t>阴影</a:t>
            </a:r>
            <a:endParaRPr lang="en-US" altLang="zh-CN" dirty="0" smtClean="0"/>
          </a:p>
          <a:p>
            <a:r>
              <a:rPr lang="zh-CN" altLang="zh-CN" dirty="0" smtClean="0"/>
              <a:t>虽然</a:t>
            </a:r>
            <a:r>
              <a:rPr lang="zh-CN" altLang="zh-CN" dirty="0"/>
              <a:t>当时的阴影只是二维环境下的简单平面阴影，但依然起到了提高真实感以及增强二维游戏位置感的</a:t>
            </a:r>
            <a:r>
              <a:rPr lang="zh-CN" altLang="zh-CN" dirty="0" smtClean="0"/>
              <a:t>作用</a:t>
            </a:r>
            <a:endParaRPr lang="zh-CN" altLang="en-US" dirty="0"/>
          </a:p>
        </p:txBody>
      </p:sp>
    </p:spTree>
    <p:extLst>
      <p:ext uri="{BB962C8B-B14F-4D97-AF65-F5344CB8AC3E}">
        <p14:creationId xmlns:p14="http://schemas.microsoft.com/office/powerpoint/2010/main" val="1250569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699542"/>
            <a:ext cx="4772025" cy="38147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271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03222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利用图形编程（比如</a:t>
            </a:r>
            <a:r>
              <a:rPr lang="en-US" altLang="zh-CN" sz="2600" dirty="0" smtClean="0">
                <a:solidFill>
                  <a:srgbClr val="000000"/>
                </a:solidFill>
                <a:latin typeface="Microsoft Yahei"/>
                <a:ea typeface="Microsoft Yahei"/>
                <a:sym typeface="Microsoft Yahei"/>
              </a:rPr>
              <a:t>OpenGL</a:t>
            </a:r>
            <a:r>
              <a:rPr lang="zh-CN" altLang="en-US" sz="2600" dirty="0" smtClean="0">
                <a:solidFill>
                  <a:srgbClr val="000000"/>
                </a:solidFill>
                <a:latin typeface="Microsoft Yahei"/>
                <a:ea typeface="Microsoft Yahei"/>
                <a:sym typeface="Microsoft Yahei"/>
              </a:rPr>
              <a:t>）是否可以直接开启阴影绘制？</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可以</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不可以</a:t>
            </a:r>
            <a:endParaRPr lang="zh-CN" altLang="en-US" sz="2600" dirty="0">
              <a:solidFill>
                <a:srgbClr val="000000"/>
              </a:solidFill>
              <a:latin typeface="Microsoft Yahei"/>
              <a:ea typeface="Microsoft Yahei"/>
              <a:sym typeface="Microsoft Yahei"/>
            </a:endParaRPr>
          </a:p>
        </p:txBody>
      </p:sp>
      <p:sp>
        <p:nvSpPr>
          <p:cNvPr id="10" name="椭圆 9"/>
          <p:cNvSpPr>
            <a:spLocks noChangeAspect="1"/>
          </p:cNvSpPr>
          <p:nvPr>
            <p:custDataLst>
              <p:tags r:id="rId5"/>
            </p:custDataLst>
          </p:nvPr>
        </p:nvSpPr>
        <p:spPr>
          <a:xfrm>
            <a:off x="1178719" y="2137767"/>
            <a:ext cx="385762"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A</a:t>
            </a:r>
            <a:endParaRPr lang="zh-CN" altLang="en-US" sz="1600" dirty="0">
              <a:solidFill>
                <a:srgbClr val="FFFFFF"/>
              </a:solidFill>
              <a:latin typeface="Microsoft Yahei"/>
              <a:ea typeface="Microsoft Yahei"/>
              <a:sym typeface="Microsoft Yahei"/>
            </a:endParaRPr>
          </a:p>
        </p:txBody>
      </p:sp>
      <p:sp>
        <p:nvSpPr>
          <p:cNvPr id="11" name="椭圆 10"/>
          <p:cNvSpPr>
            <a:spLocks noChangeAspect="1"/>
          </p:cNvSpPr>
          <p:nvPr>
            <p:custDataLst>
              <p:tags r:id="rId6"/>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B</a:t>
            </a:r>
            <a:endParaRPr lang="zh-CN" altLang="en-US" sz="1600" dirty="0">
              <a:solidFill>
                <a:srgbClr val="FFFFFF"/>
              </a:solidFill>
              <a:latin typeface="Microsoft Yahei"/>
              <a:ea typeface="Microsoft Yahei"/>
              <a:sym typeface="Microsoft Yahei"/>
            </a:endParaRPr>
          </a:p>
        </p:txBody>
      </p:sp>
      <p:sp>
        <p:nvSpPr>
          <p:cNvPr id="14" name="圆角矩形 13"/>
          <p:cNvSpPr/>
          <p:nvPr>
            <p:custDataLst>
              <p:tags r:id="rId7"/>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9" name="组合 18"/>
          <p:cNvGrpSpPr/>
          <p:nvPr>
            <p:custDataLst>
              <p:tags r:id="rId8"/>
            </p:custDataLst>
          </p:nvPr>
        </p:nvGrpSpPr>
        <p:grpSpPr>
          <a:xfrm>
            <a:off x="0" y="0"/>
            <a:ext cx="9144000" cy="635000"/>
            <a:chOff x="0" y="0"/>
            <a:chExt cx="9144000" cy="635000"/>
          </a:xfrm>
        </p:grpSpPr>
        <p:sp>
          <p:nvSpPr>
            <p:cNvPr id="15" name="TitleBackground"/>
            <p:cNvSpPr/>
            <p:nvPr>
              <p:custDataLst>
                <p:tags r:id="rId10"/>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83351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本影和半影</a:t>
            </a:r>
          </a:p>
        </p:txBody>
      </p:sp>
      <p:sp>
        <p:nvSpPr>
          <p:cNvPr id="3" name="内容占位符 2"/>
          <p:cNvSpPr>
            <a:spLocks noGrp="1"/>
          </p:cNvSpPr>
          <p:nvPr>
            <p:ph idx="1"/>
          </p:nvPr>
        </p:nvSpPr>
        <p:spPr/>
        <p:txBody>
          <a:bodyPr>
            <a:normAutofit fontScale="70000" lnSpcReduction="20000"/>
          </a:bodyPr>
          <a:lstStyle/>
          <a:p>
            <a:r>
              <a:rPr lang="zh-CN" altLang="zh-CN" dirty="0" smtClean="0"/>
              <a:t>阴影</a:t>
            </a:r>
            <a:r>
              <a:rPr lang="zh-CN" altLang="zh-CN" dirty="0"/>
              <a:t>就是在光源的有效照射范围内，没有被照射到的</a:t>
            </a:r>
            <a:r>
              <a:rPr lang="zh-CN" altLang="zh-CN" dirty="0" smtClean="0"/>
              <a:t>部分</a:t>
            </a:r>
            <a:endParaRPr lang="en-US" altLang="zh-CN" dirty="0" smtClean="0"/>
          </a:p>
          <a:p>
            <a:r>
              <a:rPr lang="zh-CN" altLang="zh-CN" dirty="0" smtClean="0"/>
              <a:t>阴影</a:t>
            </a:r>
            <a:r>
              <a:rPr lang="zh-CN" altLang="zh-CN" dirty="0"/>
              <a:t>的形状是由遮挡物体的外形决定的，阴影边缘的“硬度”是由光源的属性决定的。</a:t>
            </a:r>
          </a:p>
          <a:p>
            <a:r>
              <a:rPr lang="zh-CN" altLang="zh-CN" dirty="0" smtClean="0"/>
              <a:t>在</a:t>
            </a:r>
            <a:r>
              <a:rPr lang="zh-CN" altLang="zh-CN" dirty="0"/>
              <a:t>阴影中，我们把中间颜色比较深的部分叫“本影”（也称为硬阴影），边缘颜色表较淡的部分叫“半影”（也称为软阴影），所谓半影一般只有面光源才能</a:t>
            </a:r>
            <a:r>
              <a:rPr lang="zh-CN" altLang="zh-CN" dirty="0" smtClean="0"/>
              <a:t>产生</a:t>
            </a:r>
            <a:endParaRPr lang="en-US" altLang="zh-CN" dirty="0" smtClean="0"/>
          </a:p>
          <a:p>
            <a:r>
              <a:rPr lang="zh-CN" altLang="zh-CN" dirty="0" smtClean="0"/>
              <a:t>当</a:t>
            </a:r>
            <a:r>
              <a:rPr lang="zh-CN" altLang="zh-CN" dirty="0"/>
              <a:t>只有一个点光源的时候，投影体产生边界清晰的影子，而当光源类型是面光源的时候，阴影的边缘开始减弱，形成一个比中心阴影较亮的区域，称为半影，中间的区域称为本影。</a:t>
            </a:r>
          </a:p>
          <a:p>
            <a:endParaRPr lang="zh-CN" altLang="en-US" dirty="0"/>
          </a:p>
        </p:txBody>
      </p:sp>
    </p:spTree>
    <p:extLst>
      <p:ext uri="{BB962C8B-B14F-4D97-AF65-F5344CB8AC3E}">
        <p14:creationId xmlns:p14="http://schemas.microsoft.com/office/powerpoint/2010/main" val="4193774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43558"/>
            <a:ext cx="3328988" cy="3157538"/>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867726"/>
            <a:ext cx="3148013" cy="31480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3614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42993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smtClean="0"/>
              <a:t>按照</a:t>
            </a:r>
            <a:r>
              <a:rPr lang="zh-CN" altLang="zh-CN" dirty="0"/>
              <a:t>光线跟踪的理论，接收点的光照强度与光源上可照射到该点的光源面积</a:t>
            </a:r>
            <a:r>
              <a:rPr lang="zh-CN" altLang="zh-CN" dirty="0" smtClean="0"/>
              <a:t>成正比</a:t>
            </a:r>
            <a:endParaRPr lang="en-US" altLang="zh-CN" dirty="0" smtClean="0"/>
          </a:p>
          <a:p>
            <a:r>
              <a:rPr lang="zh-CN" altLang="zh-CN" dirty="0" smtClean="0"/>
              <a:t>假设</a:t>
            </a:r>
            <a:r>
              <a:rPr lang="zh-CN" altLang="zh-CN" dirty="0"/>
              <a:t>光源是球形光源，圆柱的阴影亮度将不相同，沿着</a:t>
            </a:r>
            <a:r>
              <a:rPr lang="en-US" altLang="zh-CN" dirty="0"/>
              <a:t>x</a:t>
            </a:r>
            <a:r>
              <a:rPr lang="zh-CN" altLang="zh-CN" dirty="0"/>
              <a:t>轴移动时，光照强度增加（阴影减弱），从而形成半影。</a:t>
            </a:r>
          </a:p>
          <a:p>
            <a:endParaRPr lang="zh-CN" altLang="en-US" dirty="0"/>
          </a:p>
        </p:txBody>
      </p:sp>
    </p:spTree>
    <p:extLst>
      <p:ext uri="{BB962C8B-B14F-4D97-AF65-F5344CB8AC3E}">
        <p14:creationId xmlns:p14="http://schemas.microsoft.com/office/powerpoint/2010/main" val="2042348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987574"/>
            <a:ext cx="2595563" cy="28527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4861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smtClean="0"/>
              <a:t>阴影</a:t>
            </a:r>
            <a:r>
              <a:rPr lang="zh-CN" altLang="zh-CN" dirty="0"/>
              <a:t>效果的必要性</a:t>
            </a:r>
            <a:r>
              <a:rPr lang="en-US" altLang="zh-CN" dirty="0"/>
              <a:t>	</a:t>
            </a:r>
            <a:endParaRPr lang="zh-CN" altLang="zh-CN" dirty="0"/>
          </a:p>
          <a:p>
            <a:r>
              <a:rPr lang="zh-CN" altLang="zh-CN" dirty="0"/>
              <a:t>本影和半影</a:t>
            </a:r>
            <a:r>
              <a:rPr lang="en-US" altLang="zh-CN" dirty="0"/>
              <a:t>	</a:t>
            </a:r>
            <a:endParaRPr lang="zh-CN" altLang="zh-CN" dirty="0"/>
          </a:p>
          <a:p>
            <a:r>
              <a:rPr lang="zh-CN" altLang="zh-CN" dirty="0"/>
              <a:t>布告板方式的阴影</a:t>
            </a:r>
            <a:r>
              <a:rPr lang="en-US" altLang="zh-CN" dirty="0"/>
              <a:t>	</a:t>
            </a:r>
            <a:endParaRPr lang="zh-CN" altLang="zh-CN" dirty="0"/>
          </a:p>
          <a:p>
            <a:r>
              <a:rPr lang="zh-CN" altLang="zh-CN" dirty="0"/>
              <a:t>平面阴影</a:t>
            </a:r>
            <a:r>
              <a:rPr lang="en-US" altLang="zh-CN" dirty="0"/>
              <a:t>	</a:t>
            </a:r>
            <a:endParaRPr lang="zh-CN" altLang="zh-CN" dirty="0"/>
          </a:p>
          <a:p>
            <a:r>
              <a:rPr lang="zh-CN" altLang="zh-CN" dirty="0"/>
              <a:t>阴影映射</a:t>
            </a:r>
            <a:r>
              <a:rPr lang="en-US" altLang="zh-CN" dirty="0"/>
              <a:t>	</a:t>
            </a:r>
            <a:endParaRPr lang="zh-CN" altLang="zh-CN" dirty="0"/>
          </a:p>
          <a:p>
            <a:r>
              <a:rPr lang="zh-CN" altLang="zh-CN" dirty="0"/>
              <a:t>阴影体</a:t>
            </a:r>
            <a:r>
              <a:rPr lang="en-US" altLang="zh-CN" dirty="0"/>
              <a:t>	</a:t>
            </a:r>
            <a:endParaRPr lang="zh-CN" altLang="zh-CN" dirty="0"/>
          </a:p>
          <a:p>
            <a:pPr lvl="1"/>
            <a:r>
              <a:rPr lang="zh-CN" altLang="zh-CN" dirty="0"/>
              <a:t>阴影体的建立</a:t>
            </a:r>
            <a:r>
              <a:rPr lang="en-US" altLang="zh-CN" dirty="0"/>
              <a:t>	</a:t>
            </a:r>
            <a:endParaRPr lang="zh-CN" altLang="zh-CN" dirty="0"/>
          </a:p>
          <a:p>
            <a:pPr lvl="1"/>
            <a:r>
              <a:rPr lang="en-US" altLang="zh-CN" dirty="0"/>
              <a:t>z-pass</a:t>
            </a:r>
            <a:r>
              <a:rPr lang="zh-CN" altLang="zh-CN" dirty="0"/>
              <a:t>算法</a:t>
            </a:r>
            <a:r>
              <a:rPr lang="en-US" altLang="zh-CN" dirty="0"/>
              <a:t>	</a:t>
            </a:r>
            <a:endParaRPr lang="zh-CN" altLang="zh-CN" dirty="0"/>
          </a:p>
          <a:p>
            <a:pPr lvl="1"/>
            <a:r>
              <a:rPr lang="en-US" altLang="zh-CN" dirty="0"/>
              <a:t>z-fail</a:t>
            </a:r>
            <a:r>
              <a:rPr lang="zh-CN" altLang="zh-CN" dirty="0"/>
              <a:t>算法</a:t>
            </a:r>
            <a:r>
              <a:rPr lang="en-US" altLang="zh-CN"/>
              <a:t>	</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1965723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阴影的强弱除了和光源距离遮挡物的距离有关系外，光源的大小也对阴影的强度有重要</a:t>
            </a:r>
            <a:r>
              <a:rPr lang="zh-CN" altLang="zh-CN" dirty="0" smtClean="0"/>
              <a:t>影响</a:t>
            </a:r>
            <a:endParaRPr lang="en-US" altLang="zh-CN" dirty="0" smtClean="0"/>
          </a:p>
          <a:p>
            <a:r>
              <a:rPr lang="zh-CN" altLang="zh-CN" dirty="0" smtClean="0"/>
              <a:t>光源</a:t>
            </a:r>
            <a:r>
              <a:rPr lang="zh-CN" altLang="zh-CN" dirty="0"/>
              <a:t>面积越大，阴影越弱。</a:t>
            </a:r>
          </a:p>
          <a:p>
            <a:endParaRPr lang="zh-CN" altLang="en-US" dirty="0"/>
          </a:p>
        </p:txBody>
      </p:sp>
    </p:spTree>
    <p:extLst>
      <p:ext uri="{BB962C8B-B14F-4D97-AF65-F5344CB8AC3E}">
        <p14:creationId xmlns:p14="http://schemas.microsoft.com/office/powerpoint/2010/main" val="37758749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1203598"/>
            <a:ext cx="2981325" cy="2195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764983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a:t>因此，要正确地模拟本影和半影，必须考虑光源的大小，还要做一些光线跟踪</a:t>
            </a:r>
            <a:r>
              <a:rPr lang="zh-CN" altLang="zh-CN" dirty="0" smtClean="0"/>
              <a:t>工作</a:t>
            </a:r>
            <a:endParaRPr lang="en-US" altLang="zh-CN" dirty="0" smtClean="0"/>
          </a:p>
          <a:p>
            <a:r>
              <a:rPr lang="zh-CN" altLang="zh-CN" dirty="0" smtClean="0"/>
              <a:t>然而</a:t>
            </a:r>
            <a:r>
              <a:rPr lang="zh-CN" altLang="zh-CN" dirty="0"/>
              <a:t>，这样做的计算量非常大，在游戏当中，并没有必要得到物理准确度很高的</a:t>
            </a:r>
            <a:r>
              <a:rPr lang="zh-CN" altLang="zh-CN" dirty="0" smtClean="0"/>
              <a:t>阴影</a:t>
            </a:r>
            <a:endParaRPr lang="en-US" altLang="zh-CN" dirty="0" smtClean="0"/>
          </a:p>
          <a:p>
            <a:r>
              <a:rPr lang="zh-CN" altLang="zh-CN" dirty="0" smtClean="0"/>
              <a:t>实际上</a:t>
            </a:r>
            <a:r>
              <a:rPr lang="zh-CN" altLang="zh-CN" dirty="0"/>
              <a:t>，大多数游戏仅仅使用了简单的阴影计算方法，很多游戏使用的是硬阴影，半影的生成也使用简单的技术实现。</a:t>
            </a:r>
          </a:p>
          <a:p>
            <a:endParaRPr lang="zh-CN" altLang="en-US" dirty="0"/>
          </a:p>
        </p:txBody>
      </p:sp>
    </p:spTree>
    <p:extLst>
      <p:ext uri="{BB962C8B-B14F-4D97-AF65-F5344CB8AC3E}">
        <p14:creationId xmlns:p14="http://schemas.microsoft.com/office/powerpoint/2010/main" val="3366496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布告板方式的阴影</a:t>
            </a:r>
          </a:p>
        </p:txBody>
      </p:sp>
      <p:sp>
        <p:nvSpPr>
          <p:cNvPr id="3" name="内容占位符 2"/>
          <p:cNvSpPr>
            <a:spLocks noGrp="1"/>
          </p:cNvSpPr>
          <p:nvPr>
            <p:ph idx="1"/>
          </p:nvPr>
        </p:nvSpPr>
        <p:spPr/>
        <p:txBody>
          <a:bodyPr>
            <a:normAutofit/>
          </a:bodyPr>
          <a:lstStyle/>
          <a:p>
            <a:r>
              <a:rPr lang="zh-CN" altLang="zh-CN" dirty="0"/>
              <a:t>这种方式生成的阴影几乎不是真正的阴影，但是效果非常好，使用也很</a:t>
            </a:r>
            <a:r>
              <a:rPr lang="zh-CN" altLang="zh-CN" dirty="0" smtClean="0"/>
              <a:t>广泛</a:t>
            </a:r>
            <a:endParaRPr lang="en-US" altLang="zh-CN" dirty="0" smtClean="0"/>
          </a:p>
          <a:p>
            <a:r>
              <a:rPr lang="zh-CN" altLang="zh-CN" dirty="0" smtClean="0"/>
              <a:t>在</a:t>
            </a:r>
            <a:r>
              <a:rPr lang="zh-CN" altLang="zh-CN" dirty="0"/>
              <a:t>实现这种阴影技术的时候，只需要将带有透明通道的阴影纹理绘制到特定位置的布告板上即可。</a:t>
            </a:r>
          </a:p>
          <a:p>
            <a:endParaRPr lang="zh-CN" altLang="en-US" dirty="0"/>
          </a:p>
        </p:txBody>
      </p:sp>
    </p:spTree>
    <p:extLst>
      <p:ext uri="{BB962C8B-B14F-4D97-AF65-F5344CB8AC3E}">
        <p14:creationId xmlns:p14="http://schemas.microsoft.com/office/powerpoint/2010/main" val="34735612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图片 0" descr="实时阴影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771550"/>
            <a:ext cx="57531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95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16877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所谓布告板（</a:t>
            </a:r>
            <a:r>
              <a:rPr lang="en-US" altLang="zh-CN" dirty="0"/>
              <a:t>billboard</a:t>
            </a:r>
            <a:r>
              <a:rPr lang="zh-CN" altLang="zh-CN" dirty="0"/>
              <a:t>），指的是贴上二维纹理的多边形，用于在二维平面上绘制三维物体的二维投影，一般情况下，布告板始终和视平面</a:t>
            </a:r>
            <a:r>
              <a:rPr lang="zh-CN" altLang="zh-CN" dirty="0" smtClean="0"/>
              <a:t>平行</a:t>
            </a:r>
            <a:endParaRPr lang="en-US" altLang="zh-CN" dirty="0" smtClean="0"/>
          </a:p>
          <a:p>
            <a:r>
              <a:rPr lang="zh-CN" altLang="zh-CN" dirty="0" smtClean="0"/>
              <a:t>在</a:t>
            </a:r>
            <a:r>
              <a:rPr lang="zh-CN" altLang="zh-CN" dirty="0"/>
              <a:t>很多三维游戏中，使用布告板来表示树木、房屋或者其他三维多边形网格</a:t>
            </a:r>
            <a:r>
              <a:rPr lang="zh-CN" altLang="zh-CN" dirty="0" smtClean="0"/>
              <a:t>模型</a:t>
            </a:r>
            <a:endParaRPr lang="zh-CN" altLang="zh-CN" dirty="0"/>
          </a:p>
          <a:p>
            <a:r>
              <a:rPr lang="zh-CN" altLang="zh-CN" dirty="0"/>
              <a:t>最简单的情形是，阴影总是位于角色的正下方，而不考虑光源的位置。稍微复杂的情形是，当角色沿着纵向轴移动时（物体高度发生变化），对阴影进行一定的缩放。但在大多数游戏当中，游戏角色都是在地表附近活动，高度变化较小，所以对阴影进行缩放与否并不是很关键。</a:t>
            </a:r>
          </a:p>
          <a:p>
            <a:r>
              <a:rPr lang="zh-CN" altLang="zh-CN" dirty="0"/>
              <a:t>另外，很多游戏中使用物体的投影来代替圆形斑点表示阴影，这样真实感更强</a:t>
            </a:r>
            <a:r>
              <a:rPr lang="zh-CN" altLang="zh-CN" dirty="0" smtClean="0"/>
              <a:t>一些</a:t>
            </a:r>
            <a:endParaRPr lang="zh-CN" altLang="en-US" dirty="0"/>
          </a:p>
        </p:txBody>
      </p:sp>
    </p:spTree>
    <p:extLst>
      <p:ext uri="{BB962C8B-B14F-4D97-AF65-F5344CB8AC3E}">
        <p14:creationId xmlns:p14="http://schemas.microsoft.com/office/powerpoint/2010/main" val="656423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65" name="图片 1" descr="实时阴影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275606"/>
            <a:ext cx="5753100" cy="2409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867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09618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然而，这种技术存在的问题是对于每个物体，都需要一个阴影位图，并且阴影和物体的朝向相关，当物体旋转时，阴影布告板也需要跟着旋转。</a:t>
            </a:r>
          </a:p>
          <a:p>
            <a:r>
              <a:rPr lang="zh-CN" altLang="zh-CN" dirty="0"/>
              <a:t>使用这种技术实现的阴影中，更为复杂的情况是不但根据物体的高度改变阴影的大小，并且考虑光源的影响，依据光源和物体的位置关系将阴影绘制到正确的</a:t>
            </a:r>
            <a:r>
              <a:rPr lang="zh-CN" altLang="zh-CN" dirty="0" smtClean="0"/>
              <a:t>位置</a:t>
            </a:r>
            <a:endParaRPr lang="zh-CN" altLang="en-US" dirty="0"/>
          </a:p>
        </p:txBody>
      </p:sp>
    </p:spTree>
    <p:extLst>
      <p:ext uri="{BB962C8B-B14F-4D97-AF65-F5344CB8AC3E}">
        <p14:creationId xmlns:p14="http://schemas.microsoft.com/office/powerpoint/2010/main" val="3407638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89" name="图片 2" descr="实时阴影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9502"/>
            <a:ext cx="5762625" cy="4400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857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6917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t>平面阴影</a:t>
            </a:r>
            <a:br>
              <a:rPr lang="zh-CN" altLang="zh-CN" b="1" dirty="0"/>
            </a:b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a:t>前面介绍的使用布告板方式生成的阴影有很多</a:t>
            </a:r>
            <a:r>
              <a:rPr lang="zh-CN" altLang="zh-CN" dirty="0" smtClean="0"/>
              <a:t>局限性</a:t>
            </a:r>
            <a:endParaRPr lang="en-US" altLang="zh-CN" dirty="0" smtClean="0"/>
          </a:p>
          <a:p>
            <a:r>
              <a:rPr lang="zh-CN" altLang="zh-CN" dirty="0" smtClean="0"/>
              <a:t>比如</a:t>
            </a:r>
            <a:r>
              <a:rPr lang="zh-CN" altLang="zh-CN" dirty="0"/>
              <a:t>需要为每个物体存储阴影图片，并且阴影的形状没有按照光源的位置实现错切效果</a:t>
            </a:r>
            <a:r>
              <a:rPr lang="zh-CN" altLang="zh-CN" dirty="0" smtClean="0"/>
              <a:t>等</a:t>
            </a:r>
            <a:endParaRPr lang="en-US" altLang="zh-CN" dirty="0" smtClean="0"/>
          </a:p>
          <a:p>
            <a:r>
              <a:rPr lang="zh-CN" altLang="zh-CN" dirty="0" smtClean="0"/>
              <a:t>平面</a:t>
            </a:r>
            <a:r>
              <a:rPr lang="zh-CN" altLang="zh-CN" dirty="0"/>
              <a:t>阴影指的是接收面为平面的</a:t>
            </a:r>
            <a:r>
              <a:rPr lang="zh-CN" altLang="zh-CN" dirty="0" smtClean="0"/>
              <a:t>阴影</a:t>
            </a:r>
            <a:r>
              <a:rPr lang="zh-CN" altLang="en-US" dirty="0" smtClean="0"/>
              <a:t>，</a:t>
            </a:r>
            <a:r>
              <a:rPr lang="zh-CN" altLang="zh-CN" dirty="0" smtClean="0"/>
              <a:t>比如地面</a:t>
            </a:r>
            <a:endParaRPr lang="en-US" altLang="zh-CN" dirty="0" smtClean="0"/>
          </a:p>
          <a:p>
            <a:r>
              <a:rPr lang="zh-CN" altLang="zh-CN" dirty="0" smtClean="0"/>
              <a:t>它</a:t>
            </a:r>
            <a:r>
              <a:rPr lang="zh-CN" altLang="zh-CN" dirty="0"/>
              <a:t>将物体网格依照光源的位置投影到地面上，然后使用灰色和半透明混合绘制投影，使之看起来像</a:t>
            </a:r>
            <a:r>
              <a:rPr lang="zh-CN" altLang="zh-CN" dirty="0" smtClean="0"/>
              <a:t>阴影</a:t>
            </a:r>
            <a:endParaRPr lang="en-US" altLang="zh-CN" dirty="0" smtClean="0"/>
          </a:p>
          <a:p>
            <a:r>
              <a:rPr lang="zh-CN" altLang="zh-CN" dirty="0" smtClean="0"/>
              <a:t>问题</a:t>
            </a:r>
            <a:r>
              <a:rPr lang="zh-CN" altLang="zh-CN" dirty="0"/>
              <a:t>的关键是找出一种变换，将</a:t>
            </a:r>
            <a:r>
              <a:rPr lang="en-US" altLang="zh-CN" dirty="0"/>
              <a:t>3D</a:t>
            </a:r>
            <a:r>
              <a:rPr lang="zh-CN" altLang="zh-CN" dirty="0"/>
              <a:t>网格投影到一个平面</a:t>
            </a:r>
            <a:r>
              <a:rPr lang="zh-CN" altLang="zh-CN" dirty="0" smtClean="0"/>
              <a:t>上</a:t>
            </a:r>
            <a:endParaRPr lang="zh-CN" altLang="en-US" dirty="0"/>
          </a:p>
        </p:txBody>
      </p:sp>
    </p:spTree>
    <p:extLst>
      <p:ext uri="{BB962C8B-B14F-4D97-AF65-F5344CB8AC3E}">
        <p14:creationId xmlns:p14="http://schemas.microsoft.com/office/powerpoint/2010/main" val="2524139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491630"/>
            <a:ext cx="34417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400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56" y="555526"/>
            <a:ext cx="4633913" cy="3895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352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668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25000" lnSpcReduction="20000"/>
              </a:bodyPr>
              <a:lstStyle/>
              <a:p>
                <a:r>
                  <a:rPr lang="zh-CN" altLang="zh-CN" dirty="0" smtClean="0"/>
                  <a:t>假设</a:t>
                </a:r>
                <a:r>
                  <a:rPr lang="zh-CN" altLang="zh-CN" dirty="0"/>
                  <a:t>阴影接收平面为</a:t>
                </a:r>
                <a:r>
                  <a:rPr lang="en-US" altLang="zh-CN" dirty="0" err="1"/>
                  <a:t>xz</a:t>
                </a:r>
                <a:r>
                  <a:rPr lang="zh-CN" altLang="zh-CN" dirty="0"/>
                  <a:t>平面，光源的位置为</a:t>
                </a:r>
                <a:r>
                  <a:rPr lang="en-US" altLang="zh-CN" dirty="0"/>
                  <a:t>L</a:t>
                </a:r>
                <a:r>
                  <a:rPr lang="zh-CN" altLang="zh-CN" dirty="0"/>
                  <a:t>，待投影的模型顶点坐标为</a:t>
                </a:r>
                <a:r>
                  <a:rPr lang="en-US" altLang="zh-CN" dirty="0"/>
                  <a:t>V</a:t>
                </a:r>
                <a:r>
                  <a:rPr lang="zh-CN" altLang="zh-CN" dirty="0"/>
                  <a:t>，在</a:t>
                </a:r>
                <a:r>
                  <a:rPr lang="en-US" altLang="zh-CN" dirty="0" err="1"/>
                  <a:t>xz</a:t>
                </a:r>
                <a:r>
                  <a:rPr lang="zh-CN" altLang="zh-CN" dirty="0"/>
                  <a:t>平面投影后的坐标为</a:t>
                </a:r>
                <a:r>
                  <a:rPr lang="en-US" altLang="zh-CN" dirty="0"/>
                  <a:t>p</a:t>
                </a:r>
                <a:r>
                  <a:rPr lang="zh-CN" altLang="zh-CN" dirty="0"/>
                  <a:t>，则依据三角形相似，可以很容易地得到</a:t>
                </a:r>
                <a:r>
                  <a:rPr lang="en-US" altLang="zh-CN" dirty="0"/>
                  <a:t>p</a:t>
                </a:r>
                <a:r>
                  <a:rPr lang="zh-CN" altLang="zh-CN" dirty="0"/>
                  <a:t>点的坐标为：</a:t>
                </a:r>
              </a:p>
              <a:p>
                <a14:m>
                  <m:oMath xmlns:m="http://schemas.openxmlformats.org/officeDocument/2006/math">
                    <m:sSub>
                      <m:sSubPr>
                        <m:ctrlPr>
                          <a:rPr lang="zh-CN" altLang="zh-CN" i="1">
                            <a:latin typeface="Cambria Math"/>
                          </a:rPr>
                        </m:ctrlPr>
                      </m:sSubPr>
                      <m:e>
                        <m:r>
                          <m:rPr>
                            <m:sty m:val="p"/>
                          </m:rPr>
                          <a:rPr lang="en-US" altLang="zh-CN">
                            <a:latin typeface="Cambria Math"/>
                          </a:rPr>
                          <m:t>p</m:t>
                        </m:r>
                      </m:e>
                      <m:sub>
                        <m:r>
                          <m:rPr>
                            <m:sty m:val="p"/>
                          </m:rPr>
                          <a:rPr lang="en-US" altLang="zh-CN">
                            <a:latin typeface="Cambria Math"/>
                          </a:rPr>
                          <m:t>x</m:t>
                        </m:r>
                      </m:sub>
                    </m:sSub>
                    <m:r>
                      <a:rPr lang="en-US" altLang="zh-CN">
                        <a:latin typeface="Cambria Math"/>
                      </a:rPr>
                      <m:t>=</m:t>
                    </m:r>
                    <m:f>
                      <m:fPr>
                        <m:ctrlPr>
                          <a:rPr lang="zh-CN" altLang="zh-CN" i="1">
                            <a:latin typeface="Cambria Math"/>
                          </a:rPr>
                        </m:ctrlPr>
                      </m:fPr>
                      <m:num>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x</m:t>
                            </m:r>
                          </m:sub>
                        </m:sSub>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x</m:t>
                            </m:r>
                          </m:sub>
                        </m:sSub>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y</m:t>
                            </m:r>
                          </m:sub>
                        </m:sSub>
                      </m:num>
                      <m:den>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r>
                          <a:rPr lang="en-US" altLang="zh-CN" i="1">
                            <a:latin typeface="Cambria Math"/>
                          </a:rPr>
                          <m:t>−</m:t>
                        </m:r>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y</m:t>
                            </m:r>
                          </m:sub>
                        </m:sSub>
                      </m:den>
                    </m:f>
                  </m:oMath>
                </a14:m>
                <a:endParaRPr lang="zh-CN" altLang="zh-CN" dirty="0"/>
              </a:p>
              <a:p>
                <a14:m>
                  <m:oMath xmlns:m="http://schemas.openxmlformats.org/officeDocument/2006/math">
                    <m:sSub>
                      <m:sSubPr>
                        <m:ctrlPr>
                          <a:rPr lang="zh-CN" altLang="zh-CN" i="1">
                            <a:latin typeface="Cambria Math"/>
                          </a:rPr>
                        </m:ctrlPr>
                      </m:sSubPr>
                      <m:e>
                        <m:r>
                          <m:rPr>
                            <m:sty m:val="p"/>
                          </m:rPr>
                          <a:rPr lang="en-US" altLang="zh-CN">
                            <a:latin typeface="Cambria Math"/>
                          </a:rPr>
                          <m:t>p</m:t>
                        </m:r>
                      </m:e>
                      <m:sub>
                        <m:r>
                          <m:rPr>
                            <m:sty m:val="p"/>
                          </m:rPr>
                          <a:rPr lang="en-US" altLang="zh-CN">
                            <a:latin typeface="Cambria Math"/>
                          </a:rPr>
                          <m:t>y</m:t>
                        </m:r>
                      </m:sub>
                    </m:sSub>
                    <m:r>
                      <a:rPr lang="en-US" altLang="zh-CN">
                        <a:latin typeface="Cambria Math"/>
                      </a:rPr>
                      <m:t>=0</m:t>
                    </m:r>
                  </m:oMath>
                </a14:m>
                <a:endParaRPr lang="zh-CN" altLang="zh-CN" dirty="0"/>
              </a:p>
              <a:p>
                <a14:m>
                  <m:oMath xmlns:m="http://schemas.openxmlformats.org/officeDocument/2006/math">
                    <m:sSub>
                      <m:sSubPr>
                        <m:ctrlPr>
                          <a:rPr lang="zh-CN" altLang="zh-CN" i="1">
                            <a:latin typeface="Cambria Math"/>
                          </a:rPr>
                        </m:ctrlPr>
                      </m:sSubPr>
                      <m:e>
                        <m:r>
                          <m:rPr>
                            <m:sty m:val="p"/>
                          </m:rPr>
                          <a:rPr lang="en-US" altLang="zh-CN">
                            <a:latin typeface="Cambria Math"/>
                          </a:rPr>
                          <m:t>p</m:t>
                        </m:r>
                      </m:e>
                      <m:sub>
                        <m:r>
                          <m:rPr>
                            <m:sty m:val="p"/>
                          </m:rPr>
                          <a:rPr lang="en-US" altLang="zh-CN">
                            <a:latin typeface="Cambria Math"/>
                          </a:rPr>
                          <m:t>z</m:t>
                        </m:r>
                      </m:sub>
                    </m:sSub>
                    <m:r>
                      <a:rPr lang="en-US" altLang="zh-CN">
                        <a:latin typeface="Cambria Math"/>
                      </a:rPr>
                      <m:t>=</m:t>
                    </m:r>
                    <m:f>
                      <m:fPr>
                        <m:ctrlPr>
                          <a:rPr lang="zh-CN" altLang="zh-CN" i="1">
                            <a:latin typeface="Cambria Math"/>
                          </a:rPr>
                        </m:ctrlPr>
                      </m:fPr>
                      <m:num>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z</m:t>
                            </m:r>
                          </m:sub>
                        </m:sSub>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z</m:t>
                            </m:r>
                          </m:sub>
                        </m:sSub>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y</m:t>
                            </m:r>
                          </m:sub>
                        </m:sSub>
                      </m:num>
                      <m:den>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r>
                          <a:rPr lang="en-US" altLang="zh-CN" i="1">
                            <a:latin typeface="Cambria Math"/>
                          </a:rPr>
                          <m:t>−</m:t>
                        </m:r>
                        <m:sSub>
                          <m:sSubPr>
                            <m:ctrlPr>
                              <a:rPr lang="zh-CN" altLang="zh-CN" i="1">
                                <a:latin typeface="Cambria Math"/>
                              </a:rPr>
                            </m:ctrlPr>
                          </m:sSubPr>
                          <m:e>
                            <m:r>
                              <m:rPr>
                                <m:sty m:val="p"/>
                              </m:rPr>
                              <a:rPr lang="en-US" altLang="zh-CN">
                                <a:latin typeface="Cambria Math"/>
                              </a:rPr>
                              <m:t>V</m:t>
                            </m:r>
                          </m:e>
                          <m:sub>
                            <m:r>
                              <m:rPr>
                                <m:sty m:val="p"/>
                              </m:rPr>
                              <a:rPr lang="en-US" altLang="zh-CN">
                                <a:latin typeface="Cambria Math"/>
                              </a:rPr>
                              <m:t>y</m:t>
                            </m:r>
                          </m:sub>
                        </m:sSub>
                      </m:den>
                    </m:f>
                  </m:oMath>
                </a14:m>
                <a:endParaRPr lang="zh-CN" altLang="zh-CN" dirty="0"/>
              </a:p>
              <a:p>
                <a:r>
                  <a:rPr lang="zh-CN" altLang="zh-CN" dirty="0"/>
                  <a:t>这个计算过程可以表示为矩阵的形式：</a:t>
                </a:r>
              </a:p>
              <a:p>
                <a14:m>
                  <m:oMath xmlns:m="http://schemas.openxmlformats.org/officeDocument/2006/math">
                    <m:d>
                      <m:dPr>
                        <m:ctrlPr>
                          <a:rPr lang="zh-CN" altLang="zh-CN" i="1">
                            <a:latin typeface="Cambria Math"/>
                          </a:rPr>
                        </m:ctrlPr>
                      </m:dPr>
                      <m:e>
                        <m:m>
                          <m:mPr>
                            <m:mcs>
                              <m:mc>
                                <m:mcPr>
                                  <m:count m:val="4"/>
                                  <m:mcJc m:val="center"/>
                                </m:mcPr>
                              </m:mc>
                            </m:mcs>
                            <m:ctrlPr>
                              <a:rPr lang="zh-CN" altLang="zh-CN" i="1">
                                <a:latin typeface="Cambria Math"/>
                              </a:rPr>
                            </m:ctrlPr>
                          </m:mPr>
                          <m:mr>
                            <m:e>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e>
                            <m:e>
                              <m:sSub>
                                <m:sSubPr>
                                  <m:ctrlPr>
                                    <a:rPr lang="zh-CN" altLang="zh-CN" i="1">
                                      <a:latin typeface="Cambria Math"/>
                                    </a:rPr>
                                  </m:ctrlPr>
                                </m:sSubPr>
                                <m:e>
                                  <m:r>
                                    <a:rPr lang="en-US" altLang="zh-CN" i="1">
                                      <a:latin typeface="Cambria Math"/>
                                    </a:rPr>
                                    <m:t>−</m:t>
                                  </m:r>
                                  <m:r>
                                    <m:rPr>
                                      <m:sty m:val="p"/>
                                    </m:rPr>
                                    <a:rPr lang="en-US" altLang="zh-CN">
                                      <a:latin typeface="Cambria Math"/>
                                    </a:rPr>
                                    <m:t>L</m:t>
                                  </m:r>
                                </m:e>
                                <m:sub>
                                  <m:r>
                                    <m:rPr>
                                      <m:sty m:val="p"/>
                                    </m:rPr>
                                    <a:rPr lang="en-US" altLang="zh-CN">
                                      <a:latin typeface="Cambria Math"/>
                                    </a:rPr>
                                    <m:t>x</m:t>
                                  </m:r>
                                </m:sub>
                              </m:sSub>
                            </m:e>
                            <m:e>
                              <m:r>
                                <a:rPr lang="en-US" altLang="zh-CN">
                                  <a:latin typeface="Cambria Math"/>
                                </a:rPr>
                                <m:t>0</m:t>
                              </m:r>
                            </m:e>
                            <m:e>
                              <m:r>
                                <a:rPr lang="en-US" altLang="zh-CN">
                                  <a:latin typeface="Cambria Math"/>
                                </a:rPr>
                                <m:t>0</m:t>
                              </m:r>
                            </m:e>
                          </m:mr>
                          <m:mr>
                            <m:e>
                              <m:r>
                                <a:rPr lang="en-US" altLang="zh-CN">
                                  <a:latin typeface="Cambria Math"/>
                                </a:rPr>
                                <m:t>0</m:t>
                              </m:r>
                            </m:e>
                            <m:e>
                              <m:r>
                                <a:rPr lang="en-US" altLang="zh-CN">
                                  <a:latin typeface="Cambria Math"/>
                                </a:rPr>
                                <m:t>0</m:t>
                              </m:r>
                            </m:e>
                            <m:e>
                              <m:r>
                                <a:rPr lang="en-US" altLang="zh-CN">
                                  <a:latin typeface="Cambria Math"/>
                                </a:rPr>
                                <m:t>0</m:t>
                              </m:r>
                            </m:e>
                            <m:e>
                              <m:r>
                                <a:rPr lang="en-US" altLang="zh-CN">
                                  <a:latin typeface="Cambria Math"/>
                                </a:rPr>
                                <m:t>0</m:t>
                              </m:r>
                            </m:e>
                          </m:mr>
                          <m:mr>
                            <m:e>
                              <m:r>
                                <a:rPr lang="en-US" altLang="zh-CN">
                                  <a:latin typeface="Cambria Math"/>
                                </a:rPr>
                                <m:t>0</m:t>
                              </m:r>
                            </m:e>
                            <m:e>
                              <m:sSub>
                                <m:sSubPr>
                                  <m:ctrlPr>
                                    <a:rPr lang="zh-CN" altLang="zh-CN" i="1">
                                      <a:latin typeface="Cambria Math"/>
                                    </a:rPr>
                                  </m:ctrlPr>
                                </m:sSubPr>
                                <m:e>
                                  <m:r>
                                    <a:rPr lang="en-US" altLang="zh-CN" i="1">
                                      <a:latin typeface="Cambria Math"/>
                                    </a:rPr>
                                    <m:t>−</m:t>
                                  </m:r>
                                  <m:r>
                                    <m:rPr>
                                      <m:sty m:val="p"/>
                                    </m:rPr>
                                    <a:rPr lang="en-US" altLang="zh-CN">
                                      <a:latin typeface="Cambria Math"/>
                                    </a:rPr>
                                    <m:t>L</m:t>
                                  </m:r>
                                </m:e>
                                <m:sub>
                                  <m:r>
                                    <m:rPr>
                                      <m:sty m:val="p"/>
                                    </m:rPr>
                                    <a:rPr lang="en-US" altLang="zh-CN">
                                      <a:latin typeface="Cambria Math"/>
                                    </a:rPr>
                                    <m:t>z</m:t>
                                  </m:r>
                                </m:sub>
                              </m:sSub>
                            </m:e>
                            <m:e>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e>
                            <m:e>
                              <m:r>
                                <a:rPr lang="en-US" altLang="zh-CN">
                                  <a:latin typeface="Cambria Math"/>
                                </a:rPr>
                                <m:t>0</m:t>
                              </m:r>
                            </m:e>
                          </m:mr>
                          <m:mr>
                            <m:e>
                              <m:r>
                                <a:rPr lang="en-US" altLang="zh-CN">
                                  <a:latin typeface="Cambria Math"/>
                                </a:rPr>
                                <m:t>0</m:t>
                              </m:r>
                            </m:e>
                            <m:e>
                              <m:r>
                                <a:rPr lang="en-US" altLang="zh-CN" i="1">
                                  <a:latin typeface="Cambria Math"/>
                                </a:rPr>
                                <m:t>−</m:t>
                              </m:r>
                              <m:r>
                                <a:rPr lang="en-US" altLang="zh-CN">
                                  <a:latin typeface="Cambria Math"/>
                                </a:rPr>
                                <m:t>1</m:t>
                              </m:r>
                            </m:e>
                            <m:e>
                              <m:r>
                                <a:rPr lang="en-US" altLang="zh-CN">
                                  <a:latin typeface="Cambria Math"/>
                                </a:rPr>
                                <m:t>0</m:t>
                              </m:r>
                            </m:e>
                            <m:e>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e>
                          </m:mr>
                        </m:m>
                      </m:e>
                    </m:d>
                  </m:oMath>
                </a14:m>
                <a:endParaRPr lang="zh-CN" altLang="zh-CN" dirty="0"/>
              </a:p>
              <a:p>
                <a:r>
                  <a:rPr lang="zh-CN" altLang="zh-CN" dirty="0"/>
                  <a:t>如果接收平面是空间中的任意平面</a:t>
                </a:r>
                <a14:m>
                  <m:oMath xmlns:m="http://schemas.openxmlformats.org/officeDocument/2006/math">
                    <m:r>
                      <m:rPr>
                        <m:sty m:val="p"/>
                      </m:rPr>
                      <a:rPr lang="en-US" altLang="zh-CN">
                        <a:latin typeface="Cambria Math"/>
                      </a:rPr>
                      <m:t>N</m:t>
                    </m:r>
                    <m:r>
                      <a:rPr lang="en-US" altLang="zh-CN">
                        <a:latin typeface="Cambria Math"/>
                      </a:rPr>
                      <m:t>∙</m:t>
                    </m:r>
                    <m:r>
                      <m:rPr>
                        <m:sty m:val="p"/>
                      </m:rPr>
                      <a:rPr lang="en-US" altLang="zh-CN">
                        <a:latin typeface="Cambria Math"/>
                      </a:rPr>
                      <m:t>P</m:t>
                    </m:r>
                    <m:r>
                      <a:rPr lang="en-US" altLang="zh-CN">
                        <a:latin typeface="Cambria Math"/>
                      </a:rPr>
                      <m:t>+</m:t>
                    </m:r>
                    <m:r>
                      <m:rPr>
                        <m:sty m:val="p"/>
                      </m:rPr>
                      <a:rPr lang="en-US" altLang="zh-CN">
                        <a:latin typeface="Cambria Math"/>
                      </a:rPr>
                      <m:t>d</m:t>
                    </m:r>
                    <m:r>
                      <a:rPr lang="en-US" altLang="zh-CN">
                        <a:latin typeface="Cambria Math"/>
                      </a:rPr>
                      <m:t>=0</m:t>
                    </m:r>
                  </m:oMath>
                </a14:m>
                <a:r>
                  <a:rPr lang="en-US" altLang="zh-CN" dirty="0"/>
                  <a:t> </a:t>
                </a:r>
                <a:r>
                  <a:rPr lang="zh-CN" altLang="zh-CN" dirty="0"/>
                  <a:t>（其中</a:t>
                </a:r>
                <a:r>
                  <a:rPr lang="en-US" altLang="zh-CN" dirty="0"/>
                  <a:t>N</a:t>
                </a:r>
                <a:r>
                  <a:rPr lang="zh-CN" altLang="zh-CN" dirty="0"/>
                  <a:t>表示平面的法向量），和</a:t>
                </a:r>
                <a:r>
                  <a:rPr lang="en-US" altLang="zh-CN" dirty="0"/>
                  <a:t>y=0</a:t>
                </a:r>
                <a:r>
                  <a:rPr lang="zh-CN" altLang="zh-CN" dirty="0"/>
                  <a:t>平面类似，投影矩阵可以表示如下：</a:t>
                </a:r>
              </a:p>
              <a:p>
                <a14:m>
                  <m:oMath xmlns:m="http://schemas.openxmlformats.org/officeDocument/2006/math">
                    <m:d>
                      <m:dPr>
                        <m:ctrlPr>
                          <a:rPr lang="zh-CN" altLang="zh-CN" i="1">
                            <a:latin typeface="Cambria Math"/>
                          </a:rPr>
                        </m:ctrlPr>
                      </m:dPr>
                      <m:e>
                        <m:m>
                          <m:mPr>
                            <m:mcs>
                              <m:mc>
                                <m:mcPr>
                                  <m:count m:val="4"/>
                                  <m:mcJc m:val="center"/>
                                </m:mcPr>
                              </m:mc>
                            </m:mcs>
                            <m:ctrlPr>
                              <a:rPr lang="zh-CN" altLang="zh-CN" i="1">
                                <a:latin typeface="Cambria Math"/>
                              </a:rPr>
                            </m:ctrlPr>
                          </m:mPr>
                          <m:mr>
                            <m:e>
                              <m:r>
                                <m:rPr>
                                  <m:sty m:val="p"/>
                                </m:rPr>
                                <a:rPr lang="en-US" altLang="zh-CN">
                                  <a:latin typeface="Cambria Math"/>
                                </a:rPr>
                                <m:t>N</m:t>
                              </m:r>
                              <m:r>
                                <a:rPr lang="en-US" altLang="zh-CN">
                                  <a:latin typeface="Cambria Math"/>
                                </a:rPr>
                                <m:t>∙</m:t>
                              </m:r>
                              <m:r>
                                <m:rPr>
                                  <m:sty m:val="p"/>
                                </m:rPr>
                                <a:rPr lang="en-US" altLang="zh-CN">
                                  <a:latin typeface="Cambria Math"/>
                                </a:rPr>
                                <m:t>L</m:t>
                              </m:r>
                              <m:r>
                                <a:rPr lang="en-US" altLang="zh-CN">
                                  <a:latin typeface="Cambria Math"/>
                                </a:rPr>
                                <m:t>+</m:t>
                              </m:r>
                              <m:r>
                                <m:rPr>
                                  <m:sty m:val="p"/>
                                </m:rPr>
                                <a:rPr lang="en-US" altLang="zh-CN">
                                  <a:latin typeface="Cambria Math"/>
                                </a:rPr>
                                <m:t>d</m:t>
                              </m:r>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x</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x</m:t>
                                  </m:r>
                                </m:sub>
                              </m:sSub>
                            </m:e>
                            <m:e>
                              <m:sSub>
                                <m:sSubPr>
                                  <m:ctrlPr>
                                    <a:rPr lang="zh-CN" altLang="zh-CN" i="1">
                                      <a:latin typeface="Cambria Math"/>
                                    </a:rPr>
                                  </m:ctrlPr>
                                </m:sSubPr>
                                <m:e>
                                  <m:r>
                                    <a:rPr lang="en-US" altLang="zh-CN" i="1">
                                      <a:latin typeface="Cambria Math"/>
                                    </a:rPr>
                                    <m:t>−</m:t>
                                  </m:r>
                                  <m:r>
                                    <m:rPr>
                                      <m:sty m:val="p"/>
                                    </m:rPr>
                                    <a:rPr lang="en-US" altLang="zh-CN">
                                      <a:latin typeface="Cambria Math"/>
                                    </a:rPr>
                                    <m:t>L</m:t>
                                  </m:r>
                                </m:e>
                                <m:sub>
                                  <m:r>
                                    <m:rPr>
                                      <m:sty m:val="p"/>
                                    </m:rPr>
                                    <a:rPr lang="en-US" altLang="zh-CN">
                                      <a:latin typeface="Cambria Math"/>
                                    </a:rPr>
                                    <m:t>x</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y</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x</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z</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x</m:t>
                                  </m:r>
                                </m:sub>
                              </m:sSub>
                              <m:r>
                                <m:rPr>
                                  <m:sty m:val="p"/>
                                </m:rPr>
                                <a:rPr lang="en-US" altLang="zh-CN">
                                  <a:latin typeface="Cambria Math"/>
                                </a:rPr>
                                <m:t>d</m:t>
                              </m:r>
                            </m:e>
                          </m:mr>
                          <m:mr>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x</m:t>
                                  </m:r>
                                </m:sub>
                              </m:sSub>
                            </m:e>
                            <m:e>
                              <m:r>
                                <m:rPr>
                                  <m:sty m:val="p"/>
                                </m:rPr>
                                <a:rPr lang="en-US" altLang="zh-CN">
                                  <a:latin typeface="Cambria Math"/>
                                </a:rPr>
                                <m:t>N</m:t>
                              </m:r>
                              <m:r>
                                <a:rPr lang="en-US" altLang="zh-CN">
                                  <a:latin typeface="Cambria Math"/>
                                </a:rPr>
                                <m:t>∙</m:t>
                              </m:r>
                              <m:r>
                                <m:rPr>
                                  <m:sty m:val="p"/>
                                </m:rPr>
                                <a:rPr lang="en-US" altLang="zh-CN">
                                  <a:latin typeface="Cambria Math"/>
                                </a:rPr>
                                <m:t>L</m:t>
                              </m:r>
                              <m:r>
                                <a:rPr lang="en-US" altLang="zh-CN">
                                  <a:latin typeface="Cambria Math"/>
                                </a:rPr>
                                <m:t>+</m:t>
                              </m:r>
                              <m:r>
                                <m:rPr>
                                  <m:sty m:val="p"/>
                                </m:rPr>
                                <a:rPr lang="en-US" altLang="zh-CN">
                                  <a:latin typeface="Cambria Math"/>
                                </a:rPr>
                                <m:t>d</m:t>
                              </m:r>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y</m:t>
                                  </m:r>
                                </m:sub>
                              </m:sSub>
                            </m:e>
                            <m:e>
                              <m:sSub>
                                <m:sSubPr>
                                  <m:ctrlPr>
                                    <a:rPr lang="zh-CN" altLang="zh-CN" i="1">
                                      <a:latin typeface="Cambria Math"/>
                                    </a:rPr>
                                  </m:ctrlPr>
                                </m:sSubPr>
                                <m:e>
                                  <m:r>
                                    <a:rPr lang="en-US" altLang="zh-CN" i="1">
                                      <a:latin typeface="Cambria Math"/>
                                    </a:rPr>
                                    <m:t>−</m:t>
                                  </m:r>
                                  <m:r>
                                    <m:rPr>
                                      <m:sty m:val="p"/>
                                    </m:rPr>
                                    <a:rPr lang="en-US" altLang="zh-CN">
                                      <a:latin typeface="Cambria Math"/>
                                    </a:rPr>
                                    <m:t>L</m:t>
                                  </m:r>
                                </m:e>
                                <m:sub>
                                  <m:r>
                                    <m:rPr>
                                      <m:sty m:val="p"/>
                                    </m:rPr>
                                    <a:rPr lang="en-US" altLang="zh-CN">
                                      <a:latin typeface="Cambria Math"/>
                                    </a:rPr>
                                    <m:t>y</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z</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y</m:t>
                                  </m:r>
                                </m:sub>
                              </m:sSub>
                              <m:r>
                                <m:rPr>
                                  <m:sty m:val="p"/>
                                </m:rPr>
                                <a:rPr lang="en-US" altLang="zh-CN">
                                  <a:latin typeface="Cambria Math"/>
                                </a:rPr>
                                <m:t>d</m:t>
                              </m:r>
                            </m:e>
                          </m:mr>
                          <m:mr>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z</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x</m:t>
                                  </m:r>
                                </m:sub>
                              </m:sSub>
                            </m:e>
                            <m:e>
                              <m:sSub>
                                <m:sSubPr>
                                  <m:ctrlPr>
                                    <a:rPr lang="zh-CN" altLang="zh-CN" i="1">
                                      <a:latin typeface="Cambria Math"/>
                                    </a:rPr>
                                  </m:ctrlPr>
                                </m:sSubPr>
                                <m:e>
                                  <m:r>
                                    <a:rPr lang="en-US" altLang="zh-CN" i="1">
                                      <a:latin typeface="Cambria Math"/>
                                    </a:rPr>
                                    <m:t>−</m:t>
                                  </m:r>
                                  <m:r>
                                    <m:rPr>
                                      <m:sty m:val="p"/>
                                    </m:rPr>
                                    <a:rPr lang="en-US" altLang="zh-CN">
                                      <a:latin typeface="Cambria Math"/>
                                    </a:rPr>
                                    <m:t>L</m:t>
                                  </m:r>
                                </m:e>
                                <m:sub>
                                  <m:r>
                                    <m:rPr>
                                      <m:sty m:val="p"/>
                                    </m:rPr>
                                    <a:rPr lang="en-US" altLang="zh-CN">
                                      <a:latin typeface="Cambria Math"/>
                                    </a:rPr>
                                    <m:t>z</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y</m:t>
                                  </m:r>
                                </m:sub>
                              </m:sSub>
                            </m:e>
                            <m:e>
                              <m:r>
                                <m:rPr>
                                  <m:sty m:val="p"/>
                                </m:rPr>
                                <a:rPr lang="en-US" altLang="zh-CN">
                                  <a:latin typeface="Cambria Math"/>
                                </a:rPr>
                                <m:t>N</m:t>
                              </m:r>
                              <m:r>
                                <a:rPr lang="en-US" altLang="zh-CN">
                                  <a:latin typeface="Cambria Math"/>
                                </a:rPr>
                                <m:t>∙</m:t>
                              </m:r>
                              <m:r>
                                <m:rPr>
                                  <m:sty m:val="p"/>
                                </m:rPr>
                                <a:rPr lang="en-US" altLang="zh-CN">
                                  <a:latin typeface="Cambria Math"/>
                                </a:rPr>
                                <m:t>L</m:t>
                              </m:r>
                              <m:r>
                                <a:rPr lang="en-US" altLang="zh-CN">
                                  <a:latin typeface="Cambria Math"/>
                                </a:rPr>
                                <m:t>+</m:t>
                              </m:r>
                              <m:r>
                                <m:rPr>
                                  <m:sty m:val="p"/>
                                </m:rPr>
                                <a:rPr lang="en-US" altLang="zh-CN">
                                  <a:latin typeface="Cambria Math"/>
                                </a:rPr>
                                <m:t>d</m:t>
                              </m:r>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z</m:t>
                                  </m:r>
                                </m:sub>
                              </m:sSub>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z</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z</m:t>
                                  </m:r>
                                </m:sub>
                              </m:sSub>
                              <m:r>
                                <m:rPr>
                                  <m:sty m:val="p"/>
                                </m:rPr>
                                <a:rPr lang="en-US" altLang="zh-CN">
                                  <a:latin typeface="Cambria Math"/>
                                </a:rPr>
                                <m:t>d</m:t>
                              </m:r>
                            </m:e>
                          </m:mr>
                          <m:mr>
                            <m:e>
                              <m:r>
                                <a:rPr lang="en-US" altLang="zh-CN" i="1">
                                  <a:latin typeface="Cambria Math"/>
                                </a:rPr>
                                <m:t>−</m:t>
                              </m:r>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x</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y</m:t>
                                  </m:r>
                                </m:sub>
                              </m:sSub>
                            </m:e>
                            <m:e>
                              <m:r>
                                <a:rPr lang="en-US" altLang="zh-CN" i="1">
                                  <a:latin typeface="Cambria Math"/>
                                </a:rPr>
                                <m:t>−</m:t>
                              </m:r>
                              <m:sSub>
                                <m:sSubPr>
                                  <m:ctrlPr>
                                    <a:rPr lang="zh-CN" altLang="zh-CN" i="1">
                                      <a:latin typeface="Cambria Math"/>
                                    </a:rPr>
                                  </m:ctrlPr>
                                </m:sSubPr>
                                <m:e>
                                  <m:r>
                                    <m:rPr>
                                      <m:sty m:val="p"/>
                                    </m:rPr>
                                    <a:rPr lang="en-US" altLang="zh-CN">
                                      <a:latin typeface="Cambria Math"/>
                                    </a:rPr>
                                    <m:t>N</m:t>
                                  </m:r>
                                </m:e>
                                <m:sub>
                                  <m:r>
                                    <m:rPr>
                                      <m:sty m:val="p"/>
                                    </m:rPr>
                                    <a:rPr lang="en-US" altLang="zh-CN">
                                      <a:latin typeface="Cambria Math"/>
                                    </a:rPr>
                                    <m:t>z</m:t>
                                  </m:r>
                                </m:sub>
                              </m:sSub>
                            </m:e>
                            <m:e>
                              <m:r>
                                <m:rPr>
                                  <m:sty m:val="p"/>
                                </m:rPr>
                                <a:rPr lang="en-US" altLang="zh-CN">
                                  <a:latin typeface="Cambria Math"/>
                                </a:rPr>
                                <m:t>N</m:t>
                              </m:r>
                              <m:r>
                                <a:rPr lang="en-US" altLang="zh-CN">
                                  <a:latin typeface="Cambria Math"/>
                                </a:rPr>
                                <m:t>∙</m:t>
                              </m:r>
                              <m:r>
                                <m:rPr>
                                  <m:sty m:val="p"/>
                                </m:rPr>
                                <a:rPr lang="en-US" altLang="zh-CN">
                                  <a:latin typeface="Cambria Math"/>
                                </a:rPr>
                                <m:t>L</m:t>
                              </m:r>
                            </m:e>
                          </m:mr>
                        </m:m>
                      </m:e>
                    </m:d>
                  </m:oMath>
                </a14:m>
                <a:endParaRPr lang="zh-CN" altLang="zh-CN" dirty="0"/>
              </a:p>
              <a:p>
                <a:r>
                  <a:rPr lang="zh-CN" altLang="zh-CN" dirty="0"/>
                  <a:t>前面提到的</a:t>
                </a:r>
                <a:r>
                  <a:rPr lang="en-US" altLang="zh-CN" dirty="0"/>
                  <a:t>y=0</a:t>
                </a:r>
                <a:r>
                  <a:rPr lang="zh-CN" altLang="zh-CN" dirty="0"/>
                  <a:t>的接收平面是上面这个投影矩阵的特殊情况</a:t>
                </a:r>
                <a:r>
                  <a:rPr lang="en-US" altLang="zh-CN" dirty="0"/>
                  <a:t>——N=(0,1,0), d = 0</a:t>
                </a:r>
                <a:r>
                  <a:rPr lang="zh-CN" altLang="zh-CN" dirty="0"/>
                  <a:t>。</a:t>
                </a:r>
              </a:p>
              <a:p>
                <a:r>
                  <a:rPr lang="zh-CN" altLang="zh-CN" dirty="0"/>
                  <a:t>渲染场景的时候，对于每个接收面，使用上面的矩阵和待投影物体的顶点相乘就可以得到投影后的顶点，然后使用暗色绘制投影后的网格，就可以得到物体的阴影。</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62324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descr="Shadow result without polygon offset"/>
          <p:cNvPicPr>
            <a:picLocks noChangeAspect="1" noChangeArrowheads="1"/>
          </p:cNvPicPr>
          <p:nvPr/>
        </p:nvPicPr>
        <p:blipFill>
          <a:blip r:embed="rId2">
            <a:extLst>
              <a:ext uri="{28A0092B-C50C-407E-A947-70E740481C1C}">
                <a14:useLocalDpi xmlns:a14="http://schemas.microsoft.com/office/drawing/2010/main" val="0"/>
              </a:ext>
            </a:extLst>
          </a:blip>
          <a:srcRect l="8333" t="16942" r="10779" b="5362"/>
          <a:stretch>
            <a:fillRect/>
          </a:stretch>
        </p:blipFill>
        <p:spPr bwMode="auto">
          <a:xfrm>
            <a:off x="3635896" y="987574"/>
            <a:ext cx="23542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906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smtClean="0"/>
              <a:t>不连续</a:t>
            </a:r>
            <a:r>
              <a:rPr lang="en-US" altLang="zh-CN" dirty="0" smtClean="0"/>
              <a:t>bug</a:t>
            </a:r>
            <a:r>
              <a:rPr lang="zh-CN" altLang="zh-CN" dirty="0" smtClean="0"/>
              <a:t>这</a:t>
            </a:r>
            <a:r>
              <a:rPr lang="zh-CN" altLang="zh-CN" dirty="0"/>
              <a:t>是因为在绘制了图中的地板之后，再绘制黑色的阴影时，会和地板产生所谓的深度冲突（</a:t>
            </a:r>
            <a:r>
              <a:rPr lang="en-US" altLang="zh-CN" dirty="0"/>
              <a:t>Z-fighting</a:t>
            </a:r>
            <a:r>
              <a:rPr lang="zh-CN" altLang="zh-CN" dirty="0"/>
              <a:t>） 现象，也就是阴影的一部分的</a:t>
            </a:r>
            <a:r>
              <a:rPr lang="en-US" altLang="zh-CN" dirty="0"/>
              <a:t>Z </a:t>
            </a:r>
            <a:r>
              <a:rPr lang="zh-CN" altLang="zh-CN" dirty="0"/>
              <a:t>值较地板的</a:t>
            </a:r>
            <a:r>
              <a:rPr lang="en-US" altLang="zh-CN" dirty="0"/>
              <a:t>Z </a:t>
            </a:r>
            <a:r>
              <a:rPr lang="zh-CN" altLang="zh-CN" dirty="0"/>
              <a:t>值小，所以会绘制出来，但是有些部分的</a:t>
            </a:r>
            <a:r>
              <a:rPr lang="en-US" altLang="zh-CN" dirty="0"/>
              <a:t>Z </a:t>
            </a:r>
            <a:r>
              <a:rPr lang="zh-CN" altLang="zh-CN" dirty="0"/>
              <a:t>值则可能比地板的</a:t>
            </a:r>
            <a:r>
              <a:rPr lang="en-US" altLang="zh-CN" dirty="0"/>
              <a:t>Z </a:t>
            </a:r>
            <a:r>
              <a:rPr lang="zh-CN" altLang="zh-CN" dirty="0"/>
              <a:t>值大，所以就没有绘制出来</a:t>
            </a:r>
            <a:r>
              <a:rPr lang="zh-CN" altLang="zh-CN" dirty="0" smtClean="0"/>
              <a:t>了</a:t>
            </a:r>
            <a:endParaRPr lang="en-US" altLang="zh-CN" dirty="0" smtClean="0"/>
          </a:p>
          <a:p>
            <a:r>
              <a:rPr lang="zh-CN" altLang="zh-CN" dirty="0" smtClean="0"/>
              <a:t>现在</a:t>
            </a:r>
            <a:r>
              <a:rPr lang="zh-CN" altLang="zh-CN" dirty="0"/>
              <a:t>的显卡硬体通常提供一个叫多边形偏移（</a:t>
            </a:r>
            <a:r>
              <a:rPr lang="en-US" altLang="zh-CN" dirty="0"/>
              <a:t>polygon offset</a:t>
            </a:r>
            <a:r>
              <a:rPr lang="zh-CN" altLang="zh-CN" dirty="0"/>
              <a:t>）的功能，用来解决深度冲突的</a:t>
            </a:r>
            <a:r>
              <a:rPr lang="zh-CN" altLang="zh-CN" dirty="0" smtClean="0"/>
              <a:t>问题</a:t>
            </a:r>
            <a:endParaRPr lang="en-US" altLang="zh-CN" dirty="0" smtClean="0"/>
          </a:p>
          <a:p>
            <a:r>
              <a:rPr lang="zh-CN" altLang="zh-CN" dirty="0" smtClean="0"/>
              <a:t>在</a:t>
            </a:r>
            <a:r>
              <a:rPr lang="zh-CN" altLang="zh-CN" dirty="0"/>
              <a:t>画一个物体时，要求把它的</a:t>
            </a:r>
            <a:r>
              <a:rPr lang="en-US" altLang="zh-CN" dirty="0"/>
              <a:t>Z </a:t>
            </a:r>
            <a:r>
              <a:rPr lang="zh-CN" altLang="zh-CN" dirty="0"/>
              <a:t>值进行一个小的</a:t>
            </a:r>
            <a:r>
              <a:rPr lang="zh-CN" altLang="zh-CN" dirty="0" smtClean="0"/>
              <a:t>调整</a:t>
            </a:r>
            <a:endParaRPr lang="zh-CN" altLang="en-US" dirty="0"/>
          </a:p>
        </p:txBody>
      </p:sp>
    </p:spTree>
    <p:extLst>
      <p:ext uri="{BB962C8B-B14F-4D97-AF65-F5344CB8AC3E}">
        <p14:creationId xmlns:p14="http://schemas.microsoft.com/office/powerpoint/2010/main" val="3330285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descr="Shadow result without stencil buffer"/>
          <p:cNvPicPr>
            <a:picLocks noChangeAspect="1" noChangeArrowheads="1"/>
          </p:cNvPicPr>
          <p:nvPr/>
        </p:nvPicPr>
        <p:blipFill>
          <a:blip r:embed="rId2">
            <a:extLst>
              <a:ext uri="{28A0092B-C50C-407E-A947-70E740481C1C}">
                <a14:useLocalDpi xmlns:a14="http://schemas.microsoft.com/office/drawing/2010/main" val="0"/>
              </a:ext>
            </a:extLst>
          </a:blip>
          <a:srcRect l="8333" t="20346" r="8983" b="5077"/>
          <a:stretch>
            <a:fillRect/>
          </a:stretch>
        </p:blipFill>
        <p:spPr bwMode="auto">
          <a:xfrm>
            <a:off x="3203848" y="987574"/>
            <a:ext cx="23780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891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smtClean="0"/>
              <a:t>当</a:t>
            </a:r>
            <a:r>
              <a:rPr lang="zh-CN" altLang="zh-CN" dirty="0"/>
              <a:t>阴影只有一部分处于平面区域内时，采用上面的方法会出现</a:t>
            </a:r>
            <a:r>
              <a:rPr lang="zh-CN" altLang="zh-CN" dirty="0" smtClean="0"/>
              <a:t>问题</a:t>
            </a:r>
            <a:endParaRPr lang="en-US" altLang="zh-CN" dirty="0" smtClean="0"/>
          </a:p>
          <a:p>
            <a:r>
              <a:rPr lang="zh-CN" altLang="zh-CN" dirty="0" smtClean="0"/>
              <a:t>需要</a:t>
            </a:r>
            <a:r>
              <a:rPr lang="zh-CN" altLang="zh-CN" dirty="0"/>
              <a:t>一个方法，把阴影切到地板的范围</a:t>
            </a:r>
            <a:r>
              <a:rPr lang="zh-CN" altLang="zh-CN" dirty="0" smtClean="0"/>
              <a:t>内</a:t>
            </a:r>
            <a:endParaRPr lang="en-US" altLang="zh-CN" dirty="0" smtClean="0"/>
          </a:p>
          <a:p>
            <a:r>
              <a:rPr lang="zh-CN" altLang="zh-CN" dirty="0" smtClean="0"/>
              <a:t>如果</a:t>
            </a:r>
            <a:r>
              <a:rPr lang="zh-CN" altLang="zh-CN" dirty="0"/>
              <a:t>地板是奇怪的形状，就需要别的方法</a:t>
            </a:r>
            <a:r>
              <a:rPr lang="zh-CN" altLang="zh-CN" dirty="0" smtClean="0"/>
              <a:t>。</a:t>
            </a:r>
            <a:endParaRPr lang="en-US" altLang="zh-CN" dirty="0" smtClean="0"/>
          </a:p>
          <a:p>
            <a:r>
              <a:rPr lang="zh-CN" altLang="zh-CN" dirty="0" smtClean="0"/>
              <a:t>模板</a:t>
            </a:r>
            <a:r>
              <a:rPr lang="zh-CN" altLang="zh-CN" dirty="0"/>
              <a:t>缓存是一个用于标记的缓存。可以先把模板缓存全清为</a:t>
            </a:r>
            <a:r>
              <a:rPr lang="en-US" altLang="zh-CN" dirty="0"/>
              <a:t>0</a:t>
            </a:r>
            <a:r>
              <a:rPr lang="zh-CN" altLang="zh-CN" dirty="0"/>
              <a:t>。绘制地板时，地板所占有的那些像素的模板值设置为</a:t>
            </a:r>
            <a:r>
              <a:rPr lang="en-US" altLang="zh-CN" dirty="0"/>
              <a:t>1</a:t>
            </a:r>
            <a:r>
              <a:rPr lang="zh-CN" altLang="zh-CN" dirty="0"/>
              <a:t>，其它的地方还是</a:t>
            </a:r>
            <a:r>
              <a:rPr lang="en-US" altLang="zh-CN" dirty="0"/>
              <a:t>0</a:t>
            </a:r>
            <a:r>
              <a:rPr lang="zh-CN" altLang="zh-CN" dirty="0"/>
              <a:t>。现在，添加一个绘制规则“若模板的值为</a:t>
            </a:r>
            <a:r>
              <a:rPr lang="en-US" altLang="zh-CN" dirty="0"/>
              <a:t>1</a:t>
            </a:r>
            <a:r>
              <a:rPr lang="zh-CN" altLang="zh-CN" dirty="0"/>
              <a:t>才绘制，且将模板的值设为</a:t>
            </a:r>
            <a:r>
              <a:rPr lang="en-US" altLang="zh-CN" dirty="0"/>
              <a:t>0</a:t>
            </a:r>
            <a:r>
              <a:rPr lang="zh-CN" altLang="zh-CN" dirty="0" smtClean="0"/>
              <a:t>”</a:t>
            </a:r>
            <a:endParaRPr lang="zh-CN" altLang="en-US" dirty="0"/>
          </a:p>
        </p:txBody>
      </p:sp>
    </p:spTree>
    <p:extLst>
      <p:ext uri="{BB962C8B-B14F-4D97-AF65-F5344CB8AC3E}">
        <p14:creationId xmlns:p14="http://schemas.microsoft.com/office/powerpoint/2010/main" val="3775527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descr="Complete shadow result"/>
          <p:cNvPicPr>
            <a:picLocks noChangeAspect="1" noChangeArrowheads="1"/>
          </p:cNvPicPr>
          <p:nvPr/>
        </p:nvPicPr>
        <p:blipFill>
          <a:blip r:embed="rId2">
            <a:extLst>
              <a:ext uri="{28A0092B-C50C-407E-A947-70E740481C1C}">
                <a14:useLocalDpi xmlns:a14="http://schemas.microsoft.com/office/drawing/2010/main" val="0"/>
              </a:ext>
            </a:extLst>
          </a:blip>
          <a:srcRect l="4437" t="18369" r="10779" b="6218"/>
          <a:stretch>
            <a:fillRect/>
          </a:stretch>
        </p:blipFill>
        <p:spPr bwMode="auto">
          <a:xfrm>
            <a:off x="2915816" y="1203598"/>
            <a:ext cx="24352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142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阴影映射</a:t>
            </a:r>
          </a:p>
        </p:txBody>
      </p:sp>
      <p:sp>
        <p:nvSpPr>
          <p:cNvPr id="3" name="内容占位符 2"/>
          <p:cNvSpPr>
            <a:spLocks noGrp="1"/>
          </p:cNvSpPr>
          <p:nvPr>
            <p:ph idx="1"/>
          </p:nvPr>
        </p:nvSpPr>
        <p:spPr/>
        <p:txBody>
          <a:bodyPr>
            <a:normAutofit fontScale="92500" lnSpcReduction="10000"/>
          </a:bodyPr>
          <a:lstStyle/>
          <a:p>
            <a:r>
              <a:rPr lang="zh-CN" altLang="zh-CN" dirty="0"/>
              <a:t>上面介绍的阴影产生方法具有较大的局限性，比如要求接收面必须是平面，这就限制了这两种方法在游戏中的</a:t>
            </a:r>
            <a:r>
              <a:rPr lang="zh-CN" altLang="zh-CN" dirty="0" smtClean="0"/>
              <a:t>应用</a:t>
            </a:r>
            <a:endParaRPr lang="en-US" altLang="zh-CN" dirty="0" smtClean="0"/>
          </a:p>
          <a:p>
            <a:r>
              <a:rPr lang="zh-CN" altLang="zh-CN" dirty="0" smtClean="0"/>
              <a:t>下面</a:t>
            </a:r>
            <a:r>
              <a:rPr lang="zh-CN" altLang="zh-CN" dirty="0"/>
              <a:t>，将介绍两种比较常用的计算硬阴影的方法：阴影映射和阴影</a:t>
            </a:r>
            <a:r>
              <a:rPr lang="zh-CN" altLang="zh-CN" dirty="0" smtClean="0"/>
              <a:t>体</a:t>
            </a:r>
            <a:endParaRPr lang="en-US" altLang="zh-CN" dirty="0" smtClean="0"/>
          </a:p>
          <a:p>
            <a:r>
              <a:rPr lang="zh-CN" altLang="zh-CN" dirty="0" smtClean="0"/>
              <a:t>这</a:t>
            </a:r>
            <a:r>
              <a:rPr lang="zh-CN" altLang="zh-CN" dirty="0"/>
              <a:t>两种阴影生成方法对于硬件需求较低，并且作为很多其他算法的</a:t>
            </a:r>
            <a:r>
              <a:rPr lang="zh-CN" altLang="zh-CN" dirty="0" smtClean="0"/>
              <a:t>基础：</a:t>
            </a:r>
            <a:endParaRPr lang="zh-CN" altLang="zh-CN" dirty="0"/>
          </a:p>
          <a:p>
            <a:endParaRPr lang="zh-CN" altLang="en-US" dirty="0"/>
          </a:p>
        </p:txBody>
      </p:sp>
    </p:spTree>
    <p:extLst>
      <p:ext uri="{BB962C8B-B14F-4D97-AF65-F5344CB8AC3E}">
        <p14:creationId xmlns:p14="http://schemas.microsoft.com/office/powerpoint/2010/main" val="955715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阴影映射（</a:t>
            </a:r>
            <a:r>
              <a:rPr lang="en-US" altLang="zh-CN" dirty="0"/>
              <a:t>shadow mapping</a:t>
            </a:r>
            <a:r>
              <a:rPr lang="zh-CN" altLang="zh-CN" dirty="0" smtClean="0"/>
              <a:t>）</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一</a:t>
            </a:r>
            <a:r>
              <a:rPr lang="zh-CN" altLang="zh-CN" dirty="0"/>
              <a:t>个物体之所以会处在阴影当中，是由于在它和光源之间存在着遮蔽物，或者说遮蔽物离光源的距离比物体要近，这就是阴影映射算法的</a:t>
            </a:r>
            <a:r>
              <a:rPr lang="zh-CN" altLang="zh-CN" dirty="0" smtClean="0"/>
              <a:t>基本原理</a:t>
            </a:r>
            <a:endParaRPr lang="en-US" altLang="zh-CN" dirty="0" smtClean="0"/>
          </a:p>
          <a:p>
            <a:r>
              <a:rPr lang="zh-CN" altLang="zh-CN" dirty="0" smtClean="0"/>
              <a:t>可以</a:t>
            </a:r>
            <a:r>
              <a:rPr lang="zh-CN" altLang="zh-CN" dirty="0"/>
              <a:t>想象一下这样一个简单场景：一个点光源</a:t>
            </a:r>
            <a:r>
              <a:rPr lang="en-US" altLang="zh-CN" dirty="0"/>
              <a:t>L</a:t>
            </a:r>
            <a:r>
              <a:rPr lang="zh-CN" altLang="zh-CN" dirty="0"/>
              <a:t>和一个阴影接收体，以及两者之间分布的一系列遮挡</a:t>
            </a:r>
            <a:r>
              <a:rPr lang="zh-CN" altLang="zh-CN" dirty="0" smtClean="0"/>
              <a:t>体</a:t>
            </a:r>
            <a:endParaRPr lang="en-US" altLang="zh-CN" dirty="0" smtClean="0"/>
          </a:p>
          <a:p>
            <a:r>
              <a:rPr lang="zh-CN" altLang="zh-CN" dirty="0" smtClean="0"/>
              <a:t>如果</a:t>
            </a:r>
            <a:r>
              <a:rPr lang="zh-CN" altLang="zh-CN" dirty="0"/>
              <a:t>从光源位置出发建立了一个遮挡物图像，那么在阴影接收体上进行阴影计算就变得很简单了，如果点</a:t>
            </a:r>
            <a:r>
              <a:rPr lang="en-US" altLang="zh-CN" dirty="0"/>
              <a:t>p</a:t>
            </a:r>
            <a:r>
              <a:rPr lang="zh-CN" altLang="zh-CN" dirty="0"/>
              <a:t>和</a:t>
            </a:r>
            <a:r>
              <a:rPr lang="en-US" altLang="zh-CN" dirty="0"/>
              <a:t>L</a:t>
            </a:r>
            <a:r>
              <a:rPr lang="zh-CN" altLang="zh-CN" dirty="0"/>
              <a:t>之间连线和场景中的遮挡体相交的话，则</a:t>
            </a:r>
            <a:r>
              <a:rPr lang="en-US" altLang="zh-CN" dirty="0"/>
              <a:t>p</a:t>
            </a:r>
            <a:r>
              <a:rPr lang="zh-CN" altLang="zh-CN" dirty="0"/>
              <a:t>处于阴影</a:t>
            </a:r>
            <a:r>
              <a:rPr lang="zh-CN" altLang="zh-CN" dirty="0" smtClean="0"/>
              <a:t>当中</a:t>
            </a:r>
            <a:endParaRPr lang="en-US" altLang="zh-CN" dirty="0" smtClean="0"/>
          </a:p>
          <a:p>
            <a:r>
              <a:rPr lang="zh-CN" altLang="zh-CN" dirty="0" smtClean="0"/>
              <a:t>如果</a:t>
            </a:r>
            <a:r>
              <a:rPr lang="zh-CN" altLang="zh-CN" dirty="0"/>
              <a:t>从光源看的话，这条连线会退化成图像中的一个点，因此，只要使用纹理查找方法就可以计算</a:t>
            </a:r>
            <a:r>
              <a:rPr lang="zh-CN" altLang="zh-CN" dirty="0" smtClean="0"/>
              <a:t>阴影</a:t>
            </a:r>
            <a:endParaRPr lang="en-US" altLang="zh-CN" dirty="0" smtClean="0"/>
          </a:p>
          <a:p>
            <a:r>
              <a:rPr lang="zh-CN" altLang="zh-CN" dirty="0" smtClean="0"/>
              <a:t>这个</a:t>
            </a:r>
            <a:r>
              <a:rPr lang="zh-CN" altLang="zh-CN" dirty="0"/>
              <a:t>遮挡物图像就是阴影贴图，在阴影贴图中，每个像素保存最近可见面的深度值（和光源之间的距离），也称为深度</a:t>
            </a:r>
            <a:r>
              <a:rPr lang="zh-CN" altLang="zh-CN" dirty="0" smtClean="0"/>
              <a:t>图</a:t>
            </a:r>
            <a:endParaRPr lang="en-US" altLang="zh-CN" dirty="0" smtClean="0"/>
          </a:p>
          <a:p>
            <a:r>
              <a:rPr lang="zh-CN" altLang="zh-CN" dirty="0" smtClean="0"/>
              <a:t>算法</a:t>
            </a:r>
            <a:r>
              <a:rPr lang="zh-CN" altLang="zh-CN" dirty="0"/>
              <a:t>的第二步是从真正的视点观察来渲染</a:t>
            </a:r>
            <a:r>
              <a:rPr lang="zh-CN" altLang="zh-CN" dirty="0" smtClean="0"/>
              <a:t>场景</a:t>
            </a:r>
            <a:endParaRPr lang="zh-CN" altLang="en-US" dirty="0"/>
          </a:p>
        </p:txBody>
      </p:sp>
    </p:spTree>
    <p:extLst>
      <p:ext uri="{BB962C8B-B14F-4D97-AF65-F5344CB8AC3E}">
        <p14:creationId xmlns:p14="http://schemas.microsoft.com/office/powerpoint/2010/main" val="16966430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47500" lnSpcReduction="20000"/>
          </a:bodyPr>
          <a:lstStyle/>
          <a:p>
            <a:pPr lvl="0"/>
            <a:r>
              <a:rPr lang="zh-CN" altLang="zh-CN" dirty="0"/>
              <a:t>首先，以光源为视点，或者说在光源坐标系下面对整个场景进行渲染，目的是要得到一幅所有物体相对于光源的深度图（也就是我们所说的阴影贴图），这幅图像中每个象素的值代表着场景里面离光源最近的片段的深度值。由于这一步中我们感兴趣的只是象素的深度值，所以可以把所有的光照计算关掉，只打开深度测试和深度缓存。</a:t>
            </a:r>
          </a:p>
          <a:p>
            <a:pPr lvl="0"/>
            <a:r>
              <a:rPr lang="zh-CN" altLang="zh-CN" dirty="0"/>
              <a:t>然后，</a:t>
            </a:r>
            <a:r>
              <a:rPr lang="en-US" altLang="zh-CN" dirty="0"/>
              <a:t> </a:t>
            </a:r>
            <a:r>
              <a:rPr lang="zh-CN" altLang="zh-CN" dirty="0"/>
              <a:t>将视点恢复到原来的正常位置，渲染整个场景，对每个象素计算它和光源的距离，然后将这个值和上一步得到的深度图中相应的值比较，以确定这个象素点是否处在阴影当中。如果当前像素的深度值比上一步中得到的深度值大的话，证明当前点和光源之间已经存在遮挡体，所以当前像素应该处于阴影当中，否则当前像素被照亮。然后根据结果，对处于阴影中的像素和照亮的像素分别进行不同的光照计算，这样就可以得到正确的阴影效果。也就是说，对于每个渲染片段来说，它的</a:t>
            </a:r>
            <a:r>
              <a:rPr lang="en-US" altLang="zh-CN" dirty="0"/>
              <a:t>(x ,y ,z)</a:t>
            </a:r>
            <a:r>
              <a:rPr lang="zh-CN" altLang="zh-CN" dirty="0"/>
              <a:t>坐标需要转换到光源坐标空间</a:t>
            </a:r>
            <a:r>
              <a:rPr lang="en-US" altLang="zh-CN" dirty="0"/>
              <a:t>——(</a:t>
            </a:r>
            <a:r>
              <a:rPr lang="en-US" altLang="zh-CN" dirty="0" err="1"/>
              <a:t>x</a:t>
            </a:r>
            <a:r>
              <a:rPr lang="en-US" altLang="zh-CN" baseline="-25000" dirty="0" err="1"/>
              <a:t>s</a:t>
            </a:r>
            <a:r>
              <a:rPr lang="en-US" altLang="zh-CN" dirty="0"/>
              <a:t> , </a:t>
            </a:r>
            <a:r>
              <a:rPr lang="en-US" altLang="zh-CN" dirty="0" err="1"/>
              <a:t>y</a:t>
            </a:r>
            <a:r>
              <a:rPr lang="en-US" altLang="zh-CN" baseline="-25000" dirty="0" err="1"/>
              <a:t>s</a:t>
            </a:r>
            <a:r>
              <a:rPr lang="en-US" altLang="zh-CN" dirty="0"/>
              <a:t> , </a:t>
            </a:r>
            <a:r>
              <a:rPr lang="en-US" altLang="zh-CN" dirty="0" err="1"/>
              <a:t>z</a:t>
            </a:r>
            <a:r>
              <a:rPr lang="en-US" altLang="zh-CN" baseline="-25000" dirty="0" err="1"/>
              <a:t>s</a:t>
            </a:r>
            <a:r>
              <a:rPr lang="en-US" altLang="zh-CN" dirty="0"/>
              <a:t>)</a:t>
            </a:r>
            <a:r>
              <a:rPr lang="zh-CN" altLang="zh-CN" dirty="0"/>
              <a:t>，</a:t>
            </a:r>
            <a:r>
              <a:rPr lang="en-US" altLang="zh-CN" dirty="0"/>
              <a:t>(</a:t>
            </a:r>
            <a:r>
              <a:rPr lang="en-US" altLang="zh-CN" dirty="0" err="1"/>
              <a:t>x</a:t>
            </a:r>
            <a:r>
              <a:rPr lang="en-US" altLang="zh-CN" baseline="-25000" dirty="0" err="1"/>
              <a:t>s</a:t>
            </a:r>
            <a:r>
              <a:rPr lang="en-US" altLang="zh-CN" dirty="0"/>
              <a:t> ,</a:t>
            </a:r>
            <a:r>
              <a:rPr lang="en-US" altLang="zh-CN" dirty="0" err="1"/>
              <a:t>y</a:t>
            </a:r>
            <a:r>
              <a:rPr lang="en-US" altLang="zh-CN" baseline="-25000" dirty="0" err="1"/>
              <a:t>s</a:t>
            </a:r>
            <a:r>
              <a:rPr lang="en-US" altLang="zh-CN" dirty="0"/>
              <a:t>)</a:t>
            </a:r>
            <a:r>
              <a:rPr lang="zh-CN" altLang="zh-CN" dirty="0"/>
              <a:t>就是在光源空间观察的该片段在深度图中的位置，</a:t>
            </a:r>
            <a:r>
              <a:rPr lang="en-US" altLang="zh-CN" dirty="0" err="1"/>
              <a:t>z</a:t>
            </a:r>
            <a:r>
              <a:rPr lang="en-US" altLang="zh-CN" baseline="-25000" dirty="0" err="1"/>
              <a:t>s</a:t>
            </a:r>
            <a:r>
              <a:rPr lang="zh-CN" altLang="zh-CN" dirty="0"/>
              <a:t>是该片段到光源的距离。判断当前片段从光源观察是否可见，只需要比较深度值</a:t>
            </a:r>
            <a:r>
              <a:rPr lang="en-US" altLang="zh-CN" dirty="0" err="1"/>
              <a:t>z</a:t>
            </a:r>
            <a:r>
              <a:rPr lang="en-US" altLang="zh-CN" baseline="-25000" dirty="0" err="1"/>
              <a:t>s</a:t>
            </a:r>
            <a:r>
              <a:rPr lang="zh-CN" altLang="zh-CN" dirty="0"/>
              <a:t>和阴影贴图中对应位置</a:t>
            </a:r>
            <a:r>
              <a:rPr lang="en-US" altLang="zh-CN" dirty="0"/>
              <a:t>(</a:t>
            </a:r>
            <a:r>
              <a:rPr lang="en-US" altLang="zh-CN" dirty="0" err="1"/>
              <a:t>x</a:t>
            </a:r>
            <a:r>
              <a:rPr lang="en-US" altLang="zh-CN" baseline="-25000" dirty="0" err="1"/>
              <a:t>s</a:t>
            </a:r>
            <a:r>
              <a:rPr lang="en-US" altLang="zh-CN" dirty="0"/>
              <a:t> ,</a:t>
            </a:r>
            <a:r>
              <a:rPr lang="en-US" altLang="zh-CN" dirty="0" err="1"/>
              <a:t>y</a:t>
            </a:r>
            <a:r>
              <a:rPr lang="en-US" altLang="zh-CN" baseline="-25000" dirty="0" err="1"/>
              <a:t>s</a:t>
            </a:r>
            <a:r>
              <a:rPr lang="en-US" altLang="zh-CN" dirty="0"/>
              <a:t>)</a:t>
            </a:r>
            <a:r>
              <a:rPr lang="zh-CN" altLang="zh-CN" dirty="0"/>
              <a:t>存储的值即可：如果</a:t>
            </a:r>
            <a:r>
              <a:rPr lang="en-US" altLang="zh-CN" dirty="0" err="1"/>
              <a:t>z</a:t>
            </a:r>
            <a:r>
              <a:rPr lang="en-US" altLang="zh-CN" baseline="-25000" dirty="0" err="1"/>
              <a:t>s</a:t>
            </a:r>
            <a:r>
              <a:rPr lang="zh-CN" altLang="zh-CN" dirty="0"/>
              <a:t>大，则该片段被其他靠近光源的面遮挡，处于阴影当中，否则该片段被照亮。</a:t>
            </a:r>
          </a:p>
          <a:p>
            <a:endParaRPr lang="zh-CN" altLang="en-US" dirty="0"/>
          </a:p>
        </p:txBody>
      </p:sp>
    </p:spTree>
    <p:extLst>
      <p:ext uri="{BB962C8B-B14F-4D97-AF65-F5344CB8AC3E}">
        <p14:creationId xmlns:p14="http://schemas.microsoft.com/office/powerpoint/2010/main" val="2268123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a:t>阴影是指由于光源被其他物体遮挡，而在接收面产生的较暗</a:t>
            </a:r>
            <a:r>
              <a:rPr lang="zh-CN" altLang="zh-CN" dirty="0" smtClean="0"/>
              <a:t>区域</a:t>
            </a:r>
            <a:endParaRPr lang="en-US" altLang="zh-CN" dirty="0" smtClean="0"/>
          </a:p>
          <a:p>
            <a:r>
              <a:rPr lang="zh-CN" altLang="zh-CN" dirty="0" smtClean="0"/>
              <a:t>现实</a:t>
            </a:r>
            <a:r>
              <a:rPr lang="zh-CN" altLang="zh-CN" dirty="0"/>
              <a:t>生活中，到处都有阴影现象的发生，为了提高游戏的真实感，我们有必要在游戏中正确地模拟这种</a:t>
            </a:r>
            <a:r>
              <a:rPr lang="zh-CN" altLang="zh-CN" dirty="0" smtClean="0"/>
              <a:t>自然现象</a:t>
            </a:r>
            <a:endParaRPr lang="en-US" altLang="zh-CN" dirty="0" smtClean="0"/>
          </a:p>
          <a:p>
            <a:r>
              <a:rPr lang="zh-CN" altLang="zh-CN" dirty="0" smtClean="0"/>
              <a:t>其实</a:t>
            </a:r>
            <a:r>
              <a:rPr lang="zh-CN" altLang="zh-CN" dirty="0"/>
              <a:t>，相比于阴影的外观特点，玩家更关心是否生成了</a:t>
            </a:r>
            <a:r>
              <a:rPr lang="zh-CN" altLang="zh-CN" dirty="0" smtClean="0"/>
              <a:t>阴影</a:t>
            </a:r>
            <a:endParaRPr lang="en-US" altLang="zh-CN" dirty="0" smtClean="0"/>
          </a:p>
          <a:p>
            <a:endParaRPr lang="zh-CN" altLang="zh-CN" dirty="0"/>
          </a:p>
          <a:p>
            <a:endParaRPr lang="zh-CN" altLang="en-US" dirty="0"/>
          </a:p>
        </p:txBody>
      </p:sp>
    </p:spTree>
    <p:extLst>
      <p:ext uri="{BB962C8B-B14F-4D97-AF65-F5344CB8AC3E}">
        <p14:creationId xmlns:p14="http://schemas.microsoft.com/office/powerpoint/2010/main" val="31283033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950" y="1073150"/>
            <a:ext cx="5878513" cy="299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70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smtClean="0"/>
              <a:t>阴影</a:t>
            </a:r>
            <a:r>
              <a:rPr lang="zh-CN" altLang="zh-CN" dirty="0"/>
              <a:t>贴图保存了场景元素表面相对光源的深度</a:t>
            </a:r>
            <a:r>
              <a:rPr lang="zh-CN" altLang="zh-CN" dirty="0" smtClean="0"/>
              <a:t>值</a:t>
            </a:r>
            <a:endParaRPr lang="en-US" altLang="zh-CN" dirty="0" smtClean="0"/>
          </a:p>
          <a:p>
            <a:r>
              <a:rPr lang="zh-CN" altLang="zh-CN" dirty="0" smtClean="0"/>
              <a:t>第二</a:t>
            </a:r>
            <a:r>
              <a:rPr lang="zh-CN" altLang="zh-CN" dirty="0"/>
              <a:t>个图是渲染场景的过程，也就是从视点出发观察场景，图中，</a:t>
            </a:r>
            <a:r>
              <a:rPr lang="en-US" altLang="zh-CN" dirty="0" err="1"/>
              <a:t>V</a:t>
            </a:r>
            <a:r>
              <a:rPr lang="en-US" altLang="zh-CN" baseline="-25000" dirty="0" err="1"/>
              <a:t>a</a:t>
            </a:r>
            <a:r>
              <a:rPr lang="zh-CN" altLang="zh-CN" dirty="0"/>
              <a:t>点所对应的阴影贴图是</a:t>
            </a:r>
            <a:r>
              <a:rPr lang="en-US" altLang="zh-CN" dirty="0"/>
              <a:t>a</a:t>
            </a:r>
            <a:r>
              <a:rPr lang="zh-CN" altLang="zh-CN" dirty="0"/>
              <a:t>点，其深度值不小于</a:t>
            </a:r>
            <a:r>
              <a:rPr lang="en-US" altLang="zh-CN" dirty="0" err="1"/>
              <a:t>V</a:t>
            </a:r>
            <a:r>
              <a:rPr lang="en-US" altLang="zh-CN" baseline="-25000" dirty="0" err="1"/>
              <a:t>a</a:t>
            </a:r>
            <a:r>
              <a:rPr lang="zh-CN" altLang="zh-CN" dirty="0"/>
              <a:t>到光源的距离，所以</a:t>
            </a:r>
            <a:r>
              <a:rPr lang="en-US" altLang="zh-CN" dirty="0" err="1"/>
              <a:t>V</a:t>
            </a:r>
            <a:r>
              <a:rPr lang="en-US" altLang="zh-CN" baseline="-25000" dirty="0" err="1"/>
              <a:t>a</a:t>
            </a:r>
            <a:r>
              <a:rPr lang="zh-CN" altLang="zh-CN" dirty="0"/>
              <a:t>点不在阴影中，而</a:t>
            </a:r>
            <a:r>
              <a:rPr lang="en-US" altLang="zh-CN" dirty="0" err="1"/>
              <a:t>V</a:t>
            </a:r>
            <a:r>
              <a:rPr lang="en-US" altLang="zh-CN" baseline="-25000" dirty="0" err="1"/>
              <a:t>b</a:t>
            </a:r>
            <a:r>
              <a:rPr lang="zh-CN" altLang="zh-CN" dirty="0"/>
              <a:t>点所对应的阴影贴图中的点</a:t>
            </a:r>
            <a:r>
              <a:rPr lang="en-US" altLang="zh-CN" dirty="0"/>
              <a:t>b</a:t>
            </a:r>
            <a:r>
              <a:rPr lang="zh-CN" altLang="zh-CN" dirty="0"/>
              <a:t>存储的深度值小于</a:t>
            </a:r>
            <a:r>
              <a:rPr lang="en-US" altLang="zh-CN" dirty="0" err="1"/>
              <a:t>V</a:t>
            </a:r>
            <a:r>
              <a:rPr lang="en-US" altLang="zh-CN" baseline="-25000" dirty="0" err="1"/>
              <a:t>b</a:t>
            </a:r>
            <a:r>
              <a:rPr lang="zh-CN" altLang="zh-CN" dirty="0"/>
              <a:t>到光源的距离，故而</a:t>
            </a:r>
            <a:r>
              <a:rPr lang="en-US" altLang="zh-CN" dirty="0" err="1"/>
              <a:t>V</a:t>
            </a:r>
            <a:r>
              <a:rPr lang="en-US" altLang="zh-CN" baseline="-25000" dirty="0" err="1"/>
              <a:t>b</a:t>
            </a:r>
            <a:r>
              <a:rPr lang="zh-CN" altLang="zh-CN" dirty="0"/>
              <a:t>处于阴影当中。</a:t>
            </a:r>
          </a:p>
          <a:p>
            <a:endParaRPr lang="zh-CN" altLang="en-US" dirty="0"/>
          </a:p>
        </p:txBody>
      </p:sp>
    </p:spTree>
    <p:extLst>
      <p:ext uri="{BB962C8B-B14F-4D97-AF65-F5344CB8AC3E}">
        <p14:creationId xmlns:p14="http://schemas.microsoft.com/office/powerpoint/2010/main" val="85213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863" y="1481138"/>
            <a:ext cx="5754687" cy="217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0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smtClean="0"/>
              <a:t>第一</a:t>
            </a:r>
            <a:r>
              <a:rPr lang="zh-CN" altLang="zh-CN" dirty="0"/>
              <a:t>个图保存了场景的阴影贴图，由于只需要保存深度值，所以灰度图即可满足要求，第二个图是使用阴影映射得到的渲染场景，阴影映射可以得到自阴影效果。</a:t>
            </a:r>
          </a:p>
          <a:p>
            <a:r>
              <a:rPr lang="zh-CN" altLang="zh-CN" dirty="0"/>
              <a:t>从上面的分析可以看出来，阴影贴图的渲染只和光源的位置以及场景中物体的位置有关，无论视点怎么运动，只要光源和物体的相互位置关系不变，阴影贴图就可以被重复使用。因此对于没有动态光源的场景，阴影映射是很明智的一种选择。只要深度值可以计算的话，这种技术可以处理任意的输入场景，并且，由于算法的每一步都只有标准的栅格化过程，几乎所有的显卡硬件都可以支持这种算法，并且显卡有很大的加速</a:t>
            </a:r>
            <a:r>
              <a:rPr lang="zh-CN" altLang="zh-CN" dirty="0" smtClean="0"/>
              <a:t>空间</a:t>
            </a:r>
            <a:endParaRPr lang="zh-CN" altLang="en-US" dirty="0"/>
          </a:p>
        </p:txBody>
      </p:sp>
    </p:spTree>
    <p:extLst>
      <p:ext uri="{BB962C8B-B14F-4D97-AF65-F5344CB8AC3E}">
        <p14:creationId xmlns:p14="http://schemas.microsoft.com/office/powerpoint/2010/main" val="2155117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但是这种方法不能很好应付动态光源场景，并且阴影映射还存在着所有使用“纹理”的场景面临的共同问题</a:t>
            </a:r>
            <a:r>
              <a:rPr lang="en-US" altLang="zh-CN" dirty="0"/>
              <a:t>——</a:t>
            </a:r>
            <a:r>
              <a:rPr lang="zh-CN" altLang="zh-CN" dirty="0" smtClean="0"/>
              <a:t>锯齿</a:t>
            </a:r>
            <a:endParaRPr lang="en-US" altLang="zh-CN" dirty="0" smtClean="0"/>
          </a:p>
          <a:p>
            <a:r>
              <a:rPr lang="zh-CN" altLang="zh-CN" dirty="0" smtClean="0"/>
              <a:t>另外</a:t>
            </a:r>
            <a:r>
              <a:rPr lang="zh-CN" altLang="zh-CN" dirty="0"/>
              <a:t>一个阴影映射的问题就是它的精度。由于在判断某个点是否处于阴影中的时候需要和阴影贴图中的像素进行比较，这时候需要做一些深度偏移，也就是比较的时候添加一个阈值，两个深度值的差异在一定阈值范围内的话都可以看做相等，否则会导致深度冲突</a:t>
            </a:r>
            <a:r>
              <a:rPr lang="zh-CN" altLang="zh-CN" dirty="0" smtClean="0"/>
              <a:t>现象</a:t>
            </a:r>
            <a:endParaRPr lang="en-US" altLang="zh-CN" dirty="0" smtClean="0"/>
          </a:p>
          <a:p>
            <a:r>
              <a:rPr lang="zh-CN" altLang="zh-CN" dirty="0" smtClean="0"/>
              <a:t>如果</a:t>
            </a:r>
            <a:r>
              <a:rPr lang="zh-CN" altLang="zh-CN" dirty="0"/>
              <a:t>用于深度比较的阈值太低的话，会在物体表面产生条纹状模式（第一个图）；如果太高的话，阴影会出现偏差（第二个图）。</a:t>
            </a:r>
          </a:p>
          <a:p>
            <a:endParaRPr lang="zh-CN" altLang="en-US" dirty="0"/>
          </a:p>
        </p:txBody>
      </p:sp>
    </p:spTree>
    <p:extLst>
      <p:ext uri="{BB962C8B-B14F-4D97-AF65-F5344CB8AC3E}">
        <p14:creationId xmlns:p14="http://schemas.microsoft.com/office/powerpoint/2010/main" val="4071423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4338" y="1557338"/>
            <a:ext cx="5773737" cy="202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8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其实，阴影贴图是通过模拟摄像机观察的方式定义一个光源的平截头体，对场景进行“渲染”的方式来得到的，意味着这种技术可能只适用于聚光灯类</a:t>
            </a:r>
            <a:r>
              <a:rPr lang="zh-CN" altLang="zh-CN" dirty="0" smtClean="0"/>
              <a:t>光源</a:t>
            </a:r>
            <a:endParaRPr lang="en-US" altLang="zh-CN" dirty="0" smtClean="0"/>
          </a:p>
          <a:p>
            <a:r>
              <a:rPr lang="zh-CN" altLang="zh-CN" dirty="0" smtClean="0"/>
              <a:t>而</a:t>
            </a:r>
            <a:r>
              <a:rPr lang="zh-CN" altLang="zh-CN" dirty="0"/>
              <a:t>对于多向光源来说，一般做法是建立</a:t>
            </a:r>
            <a:r>
              <a:rPr lang="en-US" altLang="zh-CN" dirty="0"/>
              <a:t>6</a:t>
            </a:r>
            <a:r>
              <a:rPr lang="zh-CN" altLang="zh-CN" dirty="0"/>
              <a:t>个光锥（立方体的每个面一个）来覆盖球体的每个</a:t>
            </a:r>
            <a:r>
              <a:rPr lang="zh-CN" altLang="zh-CN" dirty="0" smtClean="0"/>
              <a:t>方向</a:t>
            </a:r>
            <a:endParaRPr lang="en-US" altLang="zh-CN" dirty="0" smtClean="0"/>
          </a:p>
          <a:p>
            <a:r>
              <a:rPr lang="zh-CN" altLang="zh-CN" dirty="0" smtClean="0"/>
              <a:t>但是</a:t>
            </a:r>
            <a:r>
              <a:rPr lang="zh-CN" altLang="zh-CN" dirty="0"/>
              <a:t>这种方法要求场景需要被渲染多次，而使用</a:t>
            </a:r>
            <a:r>
              <a:rPr lang="en-US" altLang="zh-CN" dirty="0"/>
              <a:t>GPU</a:t>
            </a:r>
            <a:r>
              <a:rPr lang="zh-CN" altLang="zh-CN" dirty="0"/>
              <a:t>编程的方式可以直接在一个</a:t>
            </a:r>
            <a:r>
              <a:rPr lang="en-US" altLang="zh-CN" dirty="0"/>
              <a:t>pass</a:t>
            </a:r>
            <a:r>
              <a:rPr lang="zh-CN" altLang="zh-CN" dirty="0"/>
              <a:t>中将这些贴图投影到立方体贴图中来快速实现这个过程。</a:t>
            </a:r>
          </a:p>
          <a:p>
            <a:endParaRPr lang="zh-CN" altLang="en-US" dirty="0"/>
          </a:p>
        </p:txBody>
      </p:sp>
    </p:spTree>
    <p:extLst>
      <p:ext uri="{BB962C8B-B14F-4D97-AF65-F5344CB8AC3E}">
        <p14:creationId xmlns:p14="http://schemas.microsoft.com/office/powerpoint/2010/main" val="35292746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阴影体</a:t>
            </a:r>
          </a:p>
        </p:txBody>
      </p:sp>
      <p:sp>
        <p:nvSpPr>
          <p:cNvPr id="3" name="内容占位符 2"/>
          <p:cNvSpPr>
            <a:spLocks noGrp="1"/>
          </p:cNvSpPr>
          <p:nvPr>
            <p:ph idx="1"/>
          </p:nvPr>
        </p:nvSpPr>
        <p:spPr/>
        <p:txBody>
          <a:bodyPr/>
          <a:lstStyle/>
          <a:p>
            <a:r>
              <a:rPr lang="zh-CN" altLang="zh-CN" dirty="0"/>
              <a:t>其实早在</a:t>
            </a:r>
            <a:r>
              <a:rPr lang="en-US" altLang="zh-CN" dirty="0"/>
              <a:t>20</a:t>
            </a:r>
            <a:r>
              <a:rPr lang="zh-CN" altLang="zh-CN" dirty="0"/>
              <a:t>世纪</a:t>
            </a:r>
            <a:r>
              <a:rPr lang="en-US" altLang="zh-CN" dirty="0"/>
              <a:t>70</a:t>
            </a:r>
            <a:r>
              <a:rPr lang="zh-CN" altLang="zh-CN" dirty="0"/>
              <a:t>年代就已经有人提出了阴影体这种算法，其基本原理是根据光源和遮蔽物的位置关系计算出场景中会产生阴影的区域（</a:t>
            </a:r>
            <a:r>
              <a:rPr lang="en-US" altLang="zh-CN" dirty="0"/>
              <a:t>shadow volume</a:t>
            </a:r>
            <a:r>
              <a:rPr lang="zh-CN" altLang="zh-CN" dirty="0"/>
              <a:t>），然后对所有物体进行检测，以确定其会不会受阴影的影响。</a:t>
            </a:r>
          </a:p>
          <a:p>
            <a:endParaRPr lang="zh-CN" altLang="en-US" dirty="0"/>
          </a:p>
        </p:txBody>
      </p:sp>
    </p:spTree>
    <p:extLst>
      <p:ext uri="{BB962C8B-B14F-4D97-AF65-F5344CB8AC3E}">
        <p14:creationId xmlns:p14="http://schemas.microsoft.com/office/powerpoint/2010/main" val="1571016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113" y="590550"/>
            <a:ext cx="6072187" cy="396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76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smtClean="0"/>
              <a:t>在</a:t>
            </a:r>
            <a:r>
              <a:rPr lang="zh-CN" altLang="zh-CN" dirty="0"/>
              <a:t>光源的照射下，由于遮挡体会挡住光线的行进路线，所以会在空间产生一个区域，称为阴影</a:t>
            </a:r>
            <a:r>
              <a:rPr lang="zh-CN" altLang="zh-CN" dirty="0" smtClean="0"/>
              <a:t>体</a:t>
            </a:r>
            <a:endParaRPr lang="en-US" altLang="zh-CN" dirty="0" smtClean="0"/>
          </a:p>
          <a:p>
            <a:r>
              <a:rPr lang="zh-CN" altLang="zh-CN" dirty="0" smtClean="0"/>
              <a:t>在</a:t>
            </a:r>
            <a:r>
              <a:rPr lang="zh-CN" altLang="zh-CN" dirty="0"/>
              <a:t>阴影体内的物体就处于这个遮挡体的阴影之中，不会被</a:t>
            </a:r>
            <a:r>
              <a:rPr lang="zh-CN" altLang="zh-CN" dirty="0" smtClean="0"/>
              <a:t>照亮</a:t>
            </a:r>
            <a:endParaRPr lang="en-US" altLang="zh-CN" dirty="0" smtClean="0"/>
          </a:p>
          <a:p>
            <a:r>
              <a:rPr lang="zh-CN" altLang="zh-CN" dirty="0" smtClean="0"/>
              <a:t>在</a:t>
            </a:r>
            <a:r>
              <a:rPr lang="zh-CN" altLang="zh-CN" dirty="0"/>
              <a:t>绘制的时候，我们只关心摄像机所能观察到的物体，所以我们从视点出发，以一定的角度观察这个场景，得到视棱台，视棱台和阴影体的交集就是确切的阴影</a:t>
            </a:r>
            <a:r>
              <a:rPr lang="zh-CN" altLang="zh-CN" dirty="0" smtClean="0"/>
              <a:t>范围</a:t>
            </a:r>
            <a:endParaRPr lang="zh-CN" altLang="zh-CN" dirty="0"/>
          </a:p>
          <a:p>
            <a:endParaRPr lang="zh-CN" altLang="en-US" dirty="0"/>
          </a:p>
        </p:txBody>
      </p:sp>
    </p:spTree>
    <p:extLst>
      <p:ext uri="{BB962C8B-B14F-4D97-AF65-F5344CB8AC3E}">
        <p14:creationId xmlns:p14="http://schemas.microsoft.com/office/powerpoint/2010/main" val="1582041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阴影效果的必要性 </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现实</a:t>
            </a:r>
            <a:r>
              <a:rPr lang="zh-CN" altLang="zh-CN" dirty="0"/>
              <a:t>生活当中</a:t>
            </a:r>
            <a:r>
              <a:rPr lang="en-US" altLang="zh-CN" dirty="0"/>
              <a:t>,</a:t>
            </a:r>
            <a:r>
              <a:rPr lang="zh-CN" altLang="zh-CN" dirty="0"/>
              <a:t>人们可能并不关心物体所产生的阴影，但是在游戏当中，阴影却扮演着很重要的角色，具体来说，有以下几点：</a:t>
            </a:r>
          </a:p>
          <a:p>
            <a:pPr lvl="1"/>
            <a:r>
              <a:rPr lang="zh-CN" altLang="zh-CN" dirty="0"/>
              <a:t>阴影可以反映物体在三维空间中的位置关系。</a:t>
            </a:r>
          </a:p>
          <a:p>
            <a:pPr lvl="1"/>
            <a:r>
              <a:rPr lang="zh-CN" altLang="zh-CN" dirty="0"/>
              <a:t>阴影可以反映接收体的形状。</a:t>
            </a:r>
          </a:p>
          <a:p>
            <a:pPr lvl="1"/>
            <a:r>
              <a:rPr lang="zh-CN" altLang="zh-CN" dirty="0"/>
              <a:t>阴影可以表现出一些当前视点看不到的信息。</a:t>
            </a:r>
          </a:p>
          <a:p>
            <a:pPr lvl="1"/>
            <a:r>
              <a:rPr lang="zh-CN" altLang="zh-CN" dirty="0"/>
              <a:t>通过阴影可以判断出光源的数目</a:t>
            </a:r>
            <a:r>
              <a:rPr lang="zh-CN" altLang="zh-CN" dirty="0" smtClean="0"/>
              <a:t>。</a:t>
            </a:r>
            <a:endParaRPr lang="zh-CN" altLang="zh-CN" dirty="0"/>
          </a:p>
        </p:txBody>
      </p:sp>
    </p:spTree>
    <p:extLst>
      <p:ext uri="{BB962C8B-B14F-4D97-AF65-F5344CB8AC3E}">
        <p14:creationId xmlns:p14="http://schemas.microsoft.com/office/powerpoint/2010/main" val="3959162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阴影体的建立</a:t>
            </a:r>
          </a:p>
        </p:txBody>
      </p:sp>
      <p:sp>
        <p:nvSpPr>
          <p:cNvPr id="3" name="内容占位符 2"/>
          <p:cNvSpPr>
            <a:spLocks noGrp="1"/>
          </p:cNvSpPr>
          <p:nvPr>
            <p:ph idx="1"/>
          </p:nvPr>
        </p:nvSpPr>
        <p:spPr/>
        <p:txBody>
          <a:bodyPr>
            <a:normAutofit fontScale="70000" lnSpcReduction="20000"/>
          </a:bodyPr>
          <a:lstStyle/>
          <a:p>
            <a:r>
              <a:rPr lang="zh-CN" altLang="zh-CN" dirty="0"/>
              <a:t>阴影体的建立是整个算法的前提条件，也是算法里面最重要的</a:t>
            </a:r>
            <a:r>
              <a:rPr lang="zh-CN" altLang="zh-CN" dirty="0" smtClean="0"/>
              <a:t>部分</a:t>
            </a:r>
            <a:endParaRPr lang="en-US" altLang="zh-CN" dirty="0" smtClean="0"/>
          </a:p>
          <a:p>
            <a:r>
              <a:rPr lang="zh-CN" altLang="zh-CN" dirty="0" smtClean="0"/>
              <a:t>在</a:t>
            </a:r>
            <a:r>
              <a:rPr lang="zh-CN" altLang="zh-CN" dirty="0"/>
              <a:t>学习如何建立阴影体之前，我们先了解一个概念</a:t>
            </a:r>
            <a:r>
              <a:rPr lang="en-US" altLang="zh-CN" dirty="0"/>
              <a:t>——</a:t>
            </a:r>
            <a:r>
              <a:rPr lang="zh-CN" altLang="zh-CN" dirty="0"/>
              <a:t>轮廓边（</a:t>
            </a:r>
            <a:r>
              <a:rPr lang="en-US" altLang="zh-CN" dirty="0"/>
              <a:t>silhouette edge</a:t>
            </a:r>
            <a:r>
              <a:rPr lang="zh-CN" altLang="zh-CN" dirty="0"/>
              <a:t>），它表示从光源的角度看物体所得到的轮廓线。阴影体就是从光源出发，沿着轮廓边扩展出去的面包围得到的。所以，建立阴影体的关键是得到轮廓</a:t>
            </a:r>
            <a:r>
              <a:rPr lang="zh-CN" altLang="zh-CN" dirty="0" smtClean="0"/>
              <a:t>边</a:t>
            </a:r>
            <a:endParaRPr lang="zh-CN" altLang="zh-CN" dirty="0"/>
          </a:p>
          <a:p>
            <a:r>
              <a:rPr lang="zh-CN" altLang="zh-CN" dirty="0"/>
              <a:t>确定轮廓边的确定方法有很多种，基本思想就是</a:t>
            </a:r>
            <a:r>
              <a:rPr lang="zh-CN" altLang="zh-CN" dirty="0" smtClean="0"/>
              <a:t>找出朝向</a:t>
            </a:r>
            <a:r>
              <a:rPr lang="zh-CN" altLang="zh-CN" dirty="0"/>
              <a:t>相反的两</a:t>
            </a:r>
            <a:r>
              <a:rPr lang="zh-CN" altLang="zh-CN" dirty="0" smtClean="0"/>
              <a:t>个</a:t>
            </a:r>
            <a:r>
              <a:rPr lang="zh-CN" altLang="en-US" dirty="0" smtClean="0"/>
              <a:t>相邻</a:t>
            </a:r>
            <a:r>
              <a:rPr lang="zh-CN" altLang="zh-CN" dirty="0" smtClean="0"/>
              <a:t>三角形</a:t>
            </a:r>
            <a:r>
              <a:rPr lang="zh-CN" altLang="en-US" dirty="0" smtClean="0"/>
              <a:t>。</a:t>
            </a:r>
            <a:r>
              <a:rPr lang="zh-CN" altLang="zh-CN" dirty="0" smtClean="0"/>
              <a:t>所谓</a:t>
            </a:r>
            <a:r>
              <a:rPr lang="zh-CN" altLang="zh-CN" dirty="0"/>
              <a:t>朝向相反是相对于光源而言的，也就是说其中的一个三角形面向光源，另外一个三角形背向光源，那么这两个三角形共享的边就是轮廓</a:t>
            </a:r>
            <a:r>
              <a:rPr lang="zh-CN" altLang="zh-CN" dirty="0" smtClean="0"/>
              <a:t>边</a:t>
            </a:r>
            <a:endParaRPr lang="zh-CN" altLang="zh-CN" dirty="0"/>
          </a:p>
          <a:p>
            <a:endParaRPr lang="zh-CN" altLang="en-US" dirty="0"/>
          </a:p>
        </p:txBody>
      </p:sp>
    </p:spTree>
    <p:extLst>
      <p:ext uri="{BB962C8B-B14F-4D97-AF65-F5344CB8AC3E}">
        <p14:creationId xmlns:p14="http://schemas.microsoft.com/office/powerpoint/2010/main" val="8143373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1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4338" y="1095375"/>
            <a:ext cx="5773737"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34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smtClean="0"/>
              <a:t>处于</a:t>
            </a:r>
            <a:r>
              <a:rPr lang="zh-CN" altLang="zh-CN" dirty="0"/>
              <a:t>光源照射下的遮挡体中，朝向相反的两个多边形（在二维情况下是两条线段）的共享边就是轮廓边，光源和轮廓边构成的平面包围的空间就是阴影体。建立阴影体的具体过程如下：</a:t>
            </a:r>
          </a:p>
          <a:p>
            <a:r>
              <a:rPr lang="en-US" altLang="zh-CN" dirty="0" smtClean="0"/>
              <a:t>•  </a:t>
            </a:r>
            <a:r>
              <a:rPr lang="zh-CN" altLang="zh-CN" dirty="0" smtClean="0"/>
              <a:t>遍历</a:t>
            </a:r>
            <a:r>
              <a:rPr lang="zh-CN" altLang="zh-CN" dirty="0"/>
              <a:t>网格模型中的每个三角形。</a:t>
            </a:r>
          </a:p>
          <a:p>
            <a:r>
              <a:rPr lang="en-US" altLang="zh-CN" dirty="0" smtClean="0"/>
              <a:t>•  </a:t>
            </a:r>
            <a:r>
              <a:rPr lang="zh-CN" altLang="zh-CN" dirty="0" smtClean="0"/>
              <a:t>计算</a:t>
            </a:r>
            <a:r>
              <a:rPr lang="zh-CN" altLang="zh-CN" dirty="0"/>
              <a:t>光源向量和三角形法线向量的点乘，用这个结果判断三角形是面向光源</a:t>
            </a:r>
            <a:r>
              <a:rPr lang="en-US" altLang="zh-CN" dirty="0"/>
              <a:t>(</a:t>
            </a:r>
            <a:r>
              <a:rPr lang="zh-CN" altLang="zh-CN" dirty="0"/>
              <a:t>点乘结果</a:t>
            </a:r>
            <a:r>
              <a:rPr lang="en-US" altLang="zh-CN" dirty="0"/>
              <a:t>&lt;0) </a:t>
            </a:r>
            <a:r>
              <a:rPr lang="zh-CN" altLang="zh-CN" dirty="0"/>
              <a:t>还是背向光源</a:t>
            </a:r>
            <a:r>
              <a:rPr lang="en-US" altLang="zh-CN" dirty="0"/>
              <a:t> (</a:t>
            </a:r>
            <a:r>
              <a:rPr lang="zh-CN" altLang="zh-CN" dirty="0"/>
              <a:t>点乘结果</a:t>
            </a:r>
            <a:r>
              <a:rPr lang="en-US" altLang="zh-CN" dirty="0"/>
              <a:t>&gt;0</a:t>
            </a:r>
            <a:r>
              <a:rPr lang="en-US" altLang="zh-CN" dirty="0" smtClean="0"/>
              <a:t>)</a:t>
            </a:r>
            <a:r>
              <a:rPr lang="zh-CN" altLang="zh-CN" dirty="0" smtClean="0"/>
              <a:t>。关于点乘的几何意义，请参考本书的“数学基础”章节。</a:t>
            </a:r>
          </a:p>
          <a:p>
            <a:r>
              <a:rPr lang="en-US" altLang="zh-CN" dirty="0" smtClean="0"/>
              <a:t>•  </a:t>
            </a:r>
            <a:r>
              <a:rPr lang="zh-CN" altLang="zh-CN" dirty="0" smtClean="0"/>
              <a:t>对于</a:t>
            </a:r>
            <a:r>
              <a:rPr lang="zh-CN" altLang="zh-CN" dirty="0"/>
              <a:t>面向光源的三角形，将所有的三条边和堆栈中已经存在的边进行比较，如果发现重复，则将重复边弹出栈，否则将边压入堆栈中。如果一个边被两个前向面共享，则这条边最终会被弹出</a:t>
            </a:r>
            <a:r>
              <a:rPr lang="zh-CN" altLang="zh-CN" dirty="0" smtClean="0"/>
              <a:t>堆栈。</a:t>
            </a:r>
          </a:p>
          <a:p>
            <a:r>
              <a:rPr lang="en-US" altLang="zh-CN" dirty="0" smtClean="0"/>
              <a:t>•  </a:t>
            </a:r>
            <a:r>
              <a:rPr lang="zh-CN" altLang="zh-CN" dirty="0"/>
              <a:t>遍历完成后，堆栈中剩下的边就是当前光源下，物体的轮廓边。</a:t>
            </a:r>
          </a:p>
          <a:p>
            <a:r>
              <a:rPr lang="en-US" altLang="zh-CN" dirty="0"/>
              <a:t>•  </a:t>
            </a:r>
            <a:r>
              <a:rPr lang="zh-CN" altLang="zh-CN" dirty="0"/>
              <a:t>根据光源位置和轮廓边可以得到轮廓面，进而得到阴影体</a:t>
            </a:r>
            <a:r>
              <a:rPr lang="zh-CN" altLang="zh-CN" dirty="0" smtClean="0"/>
              <a:t>。</a:t>
            </a:r>
            <a:endParaRPr lang="zh-CN" altLang="zh-CN" dirty="0"/>
          </a:p>
        </p:txBody>
      </p:sp>
    </p:spTree>
    <p:extLst>
      <p:ext uri="{BB962C8B-B14F-4D97-AF65-F5344CB8AC3E}">
        <p14:creationId xmlns:p14="http://schemas.microsoft.com/office/powerpoint/2010/main" val="20064156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z-pass</a:t>
            </a:r>
            <a:r>
              <a:rPr lang="zh-CN" altLang="zh-CN" b="1" dirty="0" smtClean="0"/>
              <a:t>算法</a:t>
            </a:r>
            <a:endParaRPr lang="zh-CN" altLang="en-US" dirty="0"/>
          </a:p>
        </p:txBody>
      </p:sp>
      <p:sp>
        <p:nvSpPr>
          <p:cNvPr id="3" name="内容占位符 2"/>
          <p:cNvSpPr>
            <a:spLocks noGrp="1"/>
          </p:cNvSpPr>
          <p:nvPr>
            <p:ph idx="1"/>
          </p:nvPr>
        </p:nvSpPr>
        <p:spPr/>
        <p:txBody>
          <a:bodyPr>
            <a:normAutofit fontScale="47500" lnSpcReduction="20000"/>
          </a:bodyPr>
          <a:lstStyle/>
          <a:p>
            <a:pPr lvl="0"/>
            <a:r>
              <a:rPr lang="en-US" altLang="zh-CN" b="1" dirty="0" smtClean="0"/>
              <a:t>Pass1</a:t>
            </a:r>
            <a:r>
              <a:rPr lang="zh-CN" altLang="zh-CN" b="1" dirty="0"/>
              <a:t>：启用深度缓存，启用深度测试。</a:t>
            </a:r>
            <a:r>
              <a:rPr lang="zh-CN" altLang="zh-CN" dirty="0"/>
              <a:t>渲染整个场景，得到渲染图像每个像素的深度图。注意这里的深度图和阴影映射算法里面的区别是这里的深度图是以真实视点作为视点得到的，而阴影映射算法里面的深度图是以光源为视点得到的。</a:t>
            </a:r>
          </a:p>
          <a:p>
            <a:pPr lvl="0"/>
            <a:r>
              <a:rPr lang="en-US" altLang="zh-CN" b="1" dirty="0"/>
              <a:t>Pass2</a:t>
            </a:r>
            <a:r>
              <a:rPr lang="zh-CN" altLang="zh-CN" b="1" dirty="0"/>
              <a:t>：关闭深度缓存，启用深度测试，启用模板缓存。</a:t>
            </a:r>
            <a:r>
              <a:rPr lang="zh-CN" altLang="zh-CN" dirty="0"/>
              <a:t>渲染所有阴影体（场景中可能存在多个遮挡体），对于阴影体的前向面</a:t>
            </a:r>
            <a:r>
              <a:rPr lang="en-US" altLang="zh-CN" dirty="0"/>
              <a:t>(</a:t>
            </a:r>
            <a:r>
              <a:rPr lang="zh-CN" altLang="zh-CN" dirty="0"/>
              <a:t>即面对视点的一侧</a:t>
            </a:r>
            <a:r>
              <a:rPr lang="en-US" altLang="zh-CN" dirty="0"/>
              <a:t>)</a:t>
            </a:r>
            <a:r>
              <a:rPr lang="zh-CN" altLang="zh-CN" dirty="0"/>
              <a:t>，和第一步中得到的深度图进行比较，如果通过深度测试（当前渲染像素的深度小于深度图中的值）</a:t>
            </a:r>
            <a:r>
              <a:rPr lang="en-US" altLang="zh-CN" dirty="0"/>
              <a:t>, </a:t>
            </a:r>
            <a:r>
              <a:rPr lang="zh-CN" altLang="zh-CN" dirty="0"/>
              <a:t>那么和这个象素对应模板缓存中的模板值加</a:t>
            </a:r>
            <a:r>
              <a:rPr lang="en-US" altLang="zh-CN" dirty="0"/>
              <a:t>1</a:t>
            </a:r>
            <a:r>
              <a:rPr lang="zh-CN" altLang="zh-CN" dirty="0"/>
              <a:t>。否则模板值不变。而对于阴影体的后向面</a:t>
            </a:r>
            <a:r>
              <a:rPr lang="en-US" altLang="zh-CN" dirty="0"/>
              <a:t>(</a:t>
            </a:r>
            <a:r>
              <a:rPr lang="zh-CN" altLang="zh-CN" dirty="0"/>
              <a:t>即远离视点的一侧</a:t>
            </a:r>
            <a:r>
              <a:rPr lang="en-US" altLang="zh-CN" dirty="0"/>
              <a:t>)</a:t>
            </a:r>
            <a:r>
              <a:rPr lang="zh-CN" altLang="zh-CN" dirty="0"/>
              <a:t>，如果通过深度测试，则对应像素的模板值减</a:t>
            </a:r>
            <a:r>
              <a:rPr lang="en-US" altLang="zh-CN" dirty="0"/>
              <a:t>1</a:t>
            </a:r>
            <a:r>
              <a:rPr lang="zh-CN" altLang="zh-CN" dirty="0"/>
              <a:t>，否则保持不变。</a:t>
            </a:r>
          </a:p>
          <a:p>
            <a:pPr lvl="0"/>
            <a:r>
              <a:rPr lang="en-US" altLang="zh-CN" b="1" dirty="0"/>
              <a:t>Pass3</a:t>
            </a:r>
            <a:r>
              <a:rPr lang="zh-CN" altLang="zh-CN" b="1" dirty="0"/>
              <a:t>：</a:t>
            </a:r>
            <a:r>
              <a:rPr lang="zh-CN" altLang="zh-CN" dirty="0"/>
              <a:t>第二步完成以后，根据每个象素的模板值判断其是否处于阴影当中，如果模板值大于</a:t>
            </a:r>
            <a:r>
              <a:rPr lang="en-US" altLang="zh-CN" dirty="0"/>
              <a:t>0</a:t>
            </a:r>
            <a:r>
              <a:rPr lang="zh-CN" altLang="zh-CN" dirty="0"/>
              <a:t>，则这个象素在阴影体内，否则在外，然后据此绘制阴影效果。</a:t>
            </a:r>
          </a:p>
          <a:p>
            <a:r>
              <a:rPr lang="zh-CN" altLang="zh-CN" dirty="0"/>
              <a:t>简单概括这个算法就是从视点向物体引一条射线，当这条射线进入一个阴影体的时候，模板值加</a:t>
            </a:r>
            <a:r>
              <a:rPr lang="en-US" altLang="zh-CN" dirty="0"/>
              <a:t>1</a:t>
            </a:r>
            <a:r>
              <a:rPr lang="zh-CN" altLang="zh-CN" dirty="0"/>
              <a:t>，而当这条射线离开一个阴影体的时候，模板值减</a:t>
            </a:r>
            <a:r>
              <a:rPr lang="en-US" altLang="zh-CN" dirty="0"/>
              <a:t>1</a:t>
            </a:r>
            <a:r>
              <a:rPr lang="zh-CN" altLang="zh-CN" dirty="0"/>
              <a:t>。最终如果模板值为零，则表示射线进入和离开阴影体的次数相等，物体不在阴影体内了；否则表示物体处于阴影体中。</a:t>
            </a:r>
          </a:p>
          <a:p>
            <a:endParaRPr lang="zh-CN" altLang="en-US" dirty="0"/>
          </a:p>
        </p:txBody>
      </p:sp>
    </p:spTree>
    <p:extLst>
      <p:ext uri="{BB962C8B-B14F-4D97-AF65-F5344CB8AC3E}">
        <p14:creationId xmlns:p14="http://schemas.microsoft.com/office/powerpoint/2010/main" val="280757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300" y="896938"/>
            <a:ext cx="6121400" cy="334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594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smtClean="0"/>
              <a:t>场景</a:t>
            </a:r>
            <a:r>
              <a:rPr lang="zh-CN" altLang="zh-CN" dirty="0"/>
              <a:t>中最右边的物体（四边形表示），视线</a:t>
            </a:r>
            <a:r>
              <a:rPr lang="en-US" altLang="zh-CN" dirty="0"/>
              <a:t>3</a:t>
            </a:r>
            <a:r>
              <a:rPr lang="zh-CN" altLang="zh-CN" dirty="0"/>
              <a:t>进</a:t>
            </a:r>
            <a:r>
              <a:rPr lang="en-US" altLang="zh-CN" dirty="0"/>
              <a:t>3</a:t>
            </a:r>
            <a:r>
              <a:rPr lang="zh-CN" altLang="zh-CN" dirty="0"/>
              <a:t>出阴影体</a:t>
            </a:r>
            <a:r>
              <a:rPr lang="en-US" altLang="zh-CN" dirty="0"/>
              <a:t>, </a:t>
            </a:r>
            <a:r>
              <a:rPr lang="zh-CN" altLang="zh-CN" dirty="0"/>
              <a:t>最后的模板值为</a:t>
            </a:r>
            <a:r>
              <a:rPr lang="en-US" altLang="zh-CN" dirty="0"/>
              <a:t>0</a:t>
            </a:r>
            <a:r>
              <a:rPr lang="zh-CN" altLang="zh-CN" dirty="0"/>
              <a:t>，表示物体在阴影体外，不受阴影的影响。靠近中间的物体（圆形表示），</a:t>
            </a:r>
            <a:r>
              <a:rPr lang="en-US" altLang="zh-CN" dirty="0"/>
              <a:t>3</a:t>
            </a:r>
            <a:r>
              <a:rPr lang="zh-CN" altLang="zh-CN" dirty="0"/>
              <a:t>进</a:t>
            </a:r>
            <a:r>
              <a:rPr lang="en-US" altLang="zh-CN" dirty="0"/>
              <a:t>1</a:t>
            </a:r>
            <a:r>
              <a:rPr lang="zh-CN" altLang="zh-CN" dirty="0"/>
              <a:t>出， 模板值为</a:t>
            </a:r>
            <a:r>
              <a:rPr lang="en-US" altLang="zh-CN" dirty="0"/>
              <a:t>2 </a:t>
            </a:r>
            <a:r>
              <a:rPr lang="zh-CN" altLang="zh-CN" dirty="0"/>
              <a:t>，表示物体在阴影体内，有阴影产生。图左边的物体（用五边形表示）从视点到物体的视线中止于阴影体前，相应的模板值为</a:t>
            </a:r>
            <a:r>
              <a:rPr lang="en-US" altLang="zh-CN" dirty="0"/>
              <a:t>0</a:t>
            </a:r>
            <a:r>
              <a:rPr lang="zh-CN" altLang="zh-CN" dirty="0"/>
              <a:t>，表示物体在阴影外面。</a:t>
            </a:r>
          </a:p>
          <a:p>
            <a:r>
              <a:rPr lang="zh-CN" altLang="zh-CN" dirty="0"/>
              <a:t>以上的讨论算法都是以视点在阴影体外面为前提，一旦视点进入到了阴影体里面，</a:t>
            </a:r>
            <a:r>
              <a:rPr lang="en-US" altLang="zh-CN" dirty="0"/>
              <a:t>z-pass</a:t>
            </a:r>
            <a:r>
              <a:rPr lang="zh-CN" altLang="zh-CN" dirty="0"/>
              <a:t>算法会</a:t>
            </a:r>
            <a:r>
              <a:rPr lang="zh-CN" altLang="zh-CN" dirty="0" smtClean="0"/>
              <a:t>失效</a:t>
            </a:r>
            <a:endParaRPr lang="zh-CN" altLang="en-US" dirty="0"/>
          </a:p>
        </p:txBody>
      </p:sp>
    </p:spTree>
    <p:extLst>
      <p:ext uri="{BB962C8B-B14F-4D97-AF65-F5344CB8AC3E}">
        <p14:creationId xmlns:p14="http://schemas.microsoft.com/office/powerpoint/2010/main" val="33624410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325" y="1130300"/>
            <a:ext cx="4959350"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6241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z-fail</a:t>
            </a:r>
            <a:r>
              <a:rPr lang="zh-CN" altLang="zh-CN" b="1" dirty="0" smtClean="0"/>
              <a:t>算法</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zh-CN" dirty="0" smtClean="0"/>
              <a:t>为了</a:t>
            </a:r>
            <a:r>
              <a:rPr lang="zh-CN" altLang="zh-CN" dirty="0"/>
              <a:t>解决</a:t>
            </a:r>
            <a:r>
              <a:rPr lang="en-US" altLang="zh-CN" dirty="0"/>
              <a:t>z-pass</a:t>
            </a:r>
            <a:r>
              <a:rPr lang="zh-CN" altLang="zh-CN" dirty="0"/>
              <a:t>算法所面临的问题，有人提出了</a:t>
            </a:r>
            <a:r>
              <a:rPr lang="en-US" altLang="zh-CN" dirty="0"/>
              <a:t>z-fail </a:t>
            </a:r>
            <a:r>
              <a:rPr lang="zh-CN" altLang="zh-CN" dirty="0"/>
              <a:t>算法，算法的步骤和</a:t>
            </a:r>
            <a:r>
              <a:rPr lang="en-US" altLang="zh-CN" dirty="0"/>
              <a:t>z-pass</a:t>
            </a:r>
            <a:r>
              <a:rPr lang="zh-CN" altLang="zh-CN" dirty="0"/>
              <a:t>一致，不同的是</a:t>
            </a:r>
            <a:r>
              <a:rPr lang="en-US" altLang="zh-CN" dirty="0"/>
              <a:t>pass2</a:t>
            </a:r>
            <a:r>
              <a:rPr lang="zh-CN" altLang="zh-CN" dirty="0"/>
              <a:t>这一步变为：</a:t>
            </a:r>
            <a:r>
              <a:rPr lang="zh-CN" altLang="zh-CN" b="1" dirty="0"/>
              <a:t>关闭深度缓存，启用深度测试和模板缓存。</a:t>
            </a:r>
            <a:r>
              <a:rPr lang="zh-CN" altLang="zh-CN" dirty="0"/>
              <a:t>渲染阴影体，对于它的后向面，如果没有通过深度测试，则模板缓存加</a:t>
            </a:r>
            <a:r>
              <a:rPr lang="en-US" altLang="zh-CN" dirty="0"/>
              <a:t>1</a:t>
            </a:r>
            <a:r>
              <a:rPr lang="zh-CN" altLang="zh-CN" dirty="0"/>
              <a:t>，否则不变；对于前向面，如果没有通过深度测试，则模板缓存减</a:t>
            </a:r>
            <a:r>
              <a:rPr lang="en-US" altLang="zh-CN" dirty="0"/>
              <a:t>1</a:t>
            </a:r>
            <a:r>
              <a:rPr lang="zh-CN" altLang="zh-CN" dirty="0"/>
              <a:t>，否则不变。</a:t>
            </a:r>
          </a:p>
          <a:p>
            <a:r>
              <a:rPr lang="zh-CN" altLang="zh-CN" dirty="0"/>
              <a:t>使用</a:t>
            </a:r>
            <a:r>
              <a:rPr lang="en-US" altLang="zh-CN" dirty="0"/>
              <a:t>z-fail</a:t>
            </a:r>
            <a:r>
              <a:rPr lang="zh-CN" altLang="zh-CN" dirty="0"/>
              <a:t>算法以后，即使视点在阴影体内也没有</a:t>
            </a:r>
            <a:r>
              <a:rPr lang="zh-CN" altLang="zh-CN" dirty="0" smtClean="0"/>
              <a:t>问题</a:t>
            </a:r>
            <a:endParaRPr lang="zh-CN" altLang="en-US" dirty="0"/>
          </a:p>
        </p:txBody>
      </p:sp>
    </p:spTree>
    <p:extLst>
      <p:ext uri="{BB962C8B-B14F-4D97-AF65-F5344CB8AC3E}">
        <p14:creationId xmlns:p14="http://schemas.microsoft.com/office/powerpoint/2010/main" val="383310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9313" y="1158875"/>
            <a:ext cx="4905375"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3478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由于</a:t>
            </a:r>
            <a:r>
              <a:rPr lang="en-US" altLang="zh-CN" dirty="0"/>
              <a:t>z-fail</a:t>
            </a:r>
            <a:r>
              <a:rPr lang="zh-CN" altLang="zh-CN" dirty="0"/>
              <a:t>算法依靠计算阴影体不能通过深度测试的部分来确定模板缓存的值，进而确定场景中的物体是否处于阴影</a:t>
            </a:r>
            <a:r>
              <a:rPr lang="zh-CN" altLang="zh-CN" dirty="0" smtClean="0"/>
              <a:t>当中</a:t>
            </a:r>
            <a:endParaRPr lang="en-US" altLang="zh-CN" dirty="0" smtClean="0"/>
          </a:p>
          <a:p>
            <a:r>
              <a:rPr lang="zh-CN" altLang="zh-CN" dirty="0" smtClean="0"/>
              <a:t>这</a:t>
            </a:r>
            <a:r>
              <a:rPr lang="zh-CN" altLang="zh-CN" dirty="0"/>
              <a:t>就要求阴影体是闭合的</a:t>
            </a:r>
            <a:r>
              <a:rPr lang="zh-CN" altLang="zh-CN" dirty="0" smtClean="0"/>
              <a:t>，如果</a:t>
            </a:r>
            <a:r>
              <a:rPr lang="zh-CN" altLang="zh-CN" dirty="0"/>
              <a:t>阴影体不是闭合的话（即没有图中的实线部分的额外裁剪面），依照</a:t>
            </a:r>
            <a:r>
              <a:rPr lang="en-US" altLang="zh-CN" dirty="0"/>
              <a:t>z-fail</a:t>
            </a:r>
            <a:r>
              <a:rPr lang="zh-CN" altLang="zh-CN" dirty="0"/>
              <a:t>算法，通过视点观察两个物体，会发现他们的模板缓存值为</a:t>
            </a:r>
            <a:r>
              <a:rPr lang="en-US" altLang="zh-CN" dirty="0"/>
              <a:t>0</a:t>
            </a:r>
            <a:r>
              <a:rPr lang="zh-CN" altLang="zh-CN" dirty="0"/>
              <a:t>，不处于阴影当中，但实际情况却不是</a:t>
            </a:r>
            <a:r>
              <a:rPr lang="zh-CN" altLang="zh-CN" dirty="0" smtClean="0"/>
              <a:t>这样</a:t>
            </a:r>
            <a:endParaRPr lang="en-US" altLang="zh-CN" dirty="0" smtClean="0"/>
          </a:p>
          <a:p>
            <a:r>
              <a:rPr lang="zh-CN" altLang="zh-CN" dirty="0" smtClean="0"/>
              <a:t>所以</a:t>
            </a:r>
            <a:r>
              <a:rPr lang="zh-CN" altLang="zh-CN" dirty="0"/>
              <a:t>，我们需要人为地将两个裁剪面添加到阴影体当中，使之成为一个闭合多面体。</a:t>
            </a:r>
          </a:p>
          <a:p>
            <a:endParaRPr lang="zh-CN" altLang="en-US" dirty="0"/>
          </a:p>
        </p:txBody>
      </p:sp>
    </p:spTree>
    <p:extLst>
      <p:ext uri="{BB962C8B-B14F-4D97-AF65-F5344CB8AC3E}">
        <p14:creationId xmlns:p14="http://schemas.microsoft.com/office/powerpoint/2010/main" val="681999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两个小球是平齐关系的是</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此处添加选项内容</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smtClean="0">
                <a:solidFill>
                  <a:srgbClr val="000000"/>
                </a:solidFill>
                <a:latin typeface="Microsoft Yahei"/>
                <a:ea typeface="Microsoft Yahei"/>
                <a:sym typeface="Microsoft Yahei"/>
              </a:rPr>
              <a:t>此处添加选项内容</a:t>
            </a:r>
            <a:endParaRPr lang="zh-CN" altLang="en-US" sz="2600">
              <a:solidFill>
                <a:srgbClr val="000000"/>
              </a:solidFill>
              <a:latin typeface="Microsoft Yahei"/>
              <a:ea typeface="Microsoft Yahei"/>
              <a:sym typeface="Microsoft Yahei"/>
            </a:endParaRPr>
          </a:p>
        </p:txBody>
      </p:sp>
      <p:sp>
        <p:nvSpPr>
          <p:cNvPr id="8" name="TextBox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此处添加选项内容</a:t>
            </a:r>
            <a:endParaRPr lang="zh-CN" altLang="en-US" sz="2600" dirty="0">
              <a:solidFill>
                <a:srgbClr val="000000"/>
              </a:solidFill>
              <a:latin typeface="Microsoft Yahei"/>
              <a:ea typeface="Microsoft Yahei"/>
              <a:sym typeface="Microsoft Yahei"/>
            </a:endParaRPr>
          </a:p>
        </p:txBody>
      </p:sp>
      <p:sp>
        <p:nvSpPr>
          <p:cNvPr id="10" name="椭圆 9"/>
          <p:cNvSpPr>
            <a:spLocks noChangeAspect="1"/>
          </p:cNvSpPr>
          <p:nvPr>
            <p:custDataLst>
              <p:tags r:id="rId6"/>
            </p:custDataLst>
          </p:nvPr>
        </p:nvSpPr>
        <p:spPr>
          <a:xfrm>
            <a:off x="1450904" y="3898845"/>
            <a:ext cx="385762"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A</a:t>
            </a:r>
            <a:endParaRPr lang="zh-CN" altLang="en-US" sz="1600" dirty="0">
              <a:solidFill>
                <a:srgbClr val="FFFFFF"/>
              </a:solidFill>
              <a:latin typeface="Microsoft Yahei"/>
              <a:ea typeface="Microsoft Yahei"/>
              <a:sym typeface="Microsoft Yahei"/>
            </a:endParaRPr>
          </a:p>
        </p:txBody>
      </p:sp>
      <p:sp>
        <p:nvSpPr>
          <p:cNvPr id="11" name="椭圆 10"/>
          <p:cNvSpPr>
            <a:spLocks noChangeAspect="1"/>
          </p:cNvSpPr>
          <p:nvPr>
            <p:custDataLst>
              <p:tags r:id="rId7"/>
            </p:custDataLst>
          </p:nvPr>
        </p:nvSpPr>
        <p:spPr>
          <a:xfrm>
            <a:off x="4020302" y="3898846"/>
            <a:ext cx="385762" cy="385762"/>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B</a:t>
            </a:r>
            <a:endParaRPr lang="zh-CN" altLang="en-US" sz="1600" dirty="0">
              <a:solidFill>
                <a:srgbClr val="FFFFFF"/>
              </a:solidFill>
              <a:latin typeface="Microsoft Yahei"/>
              <a:ea typeface="Microsoft Yahei"/>
              <a:sym typeface="Microsoft Yahei"/>
            </a:endParaRPr>
          </a:p>
        </p:txBody>
      </p:sp>
      <p:sp>
        <p:nvSpPr>
          <p:cNvPr id="12" name="椭圆 11"/>
          <p:cNvSpPr>
            <a:spLocks noChangeAspect="1"/>
          </p:cNvSpPr>
          <p:nvPr>
            <p:custDataLst>
              <p:tags r:id="rId8"/>
            </p:custDataLst>
          </p:nvPr>
        </p:nvSpPr>
        <p:spPr>
          <a:xfrm>
            <a:off x="6493669" y="3898845"/>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C</a:t>
            </a:r>
            <a:endParaRPr lang="zh-CN" altLang="en-US" sz="1600" dirty="0">
              <a:solidFill>
                <a:srgbClr val="FFFFFF"/>
              </a:solidFill>
              <a:latin typeface="Microsoft Yahei"/>
              <a:ea typeface="Microsoft Yahei"/>
              <a:sym typeface="Microsoft Yahei"/>
            </a:endParaRPr>
          </a:p>
        </p:txBody>
      </p:sp>
      <p:sp>
        <p:nvSpPr>
          <p:cNvPr id="14" name="圆角矩形 13"/>
          <p:cNvSpPr/>
          <p:nvPr>
            <p:custDataLst>
              <p:tags r:id="rId9"/>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pic>
        <p:nvPicPr>
          <p:cNvPr id="21"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l="3943" t="4474" r="3943" b="4474"/>
          <a:stretch>
            <a:fillRect/>
          </a:stretch>
        </p:blipFill>
        <p:spPr bwMode="auto">
          <a:xfrm>
            <a:off x="494330" y="1905964"/>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l="3943" t="4474" r="3943" b="4474"/>
          <a:stretch>
            <a:fillRect/>
          </a:stretch>
        </p:blipFill>
        <p:spPr bwMode="auto">
          <a:xfrm>
            <a:off x="3275856" y="1905964"/>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l="3943" t="4474" r="3943" b="4474"/>
          <a:stretch>
            <a:fillRect/>
          </a:stretch>
        </p:blipFill>
        <p:spPr bwMode="auto">
          <a:xfrm>
            <a:off x="6012160" y="1851670"/>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p:cNvGrpSpPr/>
          <p:nvPr>
            <p:custDataLst>
              <p:tags r:id="rId10"/>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50887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513" y="1025525"/>
            <a:ext cx="5260975" cy="308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8676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阴影体算法的优势是一般的显卡硬件都可以很容易地支持这种阴影生成方法，因为这种技术只需要额外的模板缓存就可以</a:t>
            </a:r>
            <a:r>
              <a:rPr lang="zh-CN" altLang="zh-CN" dirty="0" smtClean="0"/>
              <a:t>实现</a:t>
            </a:r>
            <a:endParaRPr lang="en-US" altLang="zh-CN" dirty="0" smtClean="0"/>
          </a:p>
          <a:p>
            <a:r>
              <a:rPr lang="zh-CN" altLang="zh-CN" dirty="0" smtClean="0"/>
              <a:t>由于</a:t>
            </a:r>
            <a:r>
              <a:rPr lang="zh-CN" altLang="zh-CN" dirty="0"/>
              <a:t>这种方法并不是像阴影映射那样是基于纹理图片的方式，所以其产生的阴影不存在采样问题，即不会出现阴影边界的锯齿</a:t>
            </a:r>
            <a:r>
              <a:rPr lang="zh-CN" altLang="zh-CN" dirty="0" smtClean="0"/>
              <a:t>现象</a:t>
            </a:r>
            <a:endParaRPr lang="en-US" altLang="zh-CN" smtClean="0"/>
          </a:p>
          <a:p>
            <a:r>
              <a:rPr lang="zh-CN" altLang="zh-CN" smtClean="0"/>
              <a:t>前面</a:t>
            </a:r>
            <a:r>
              <a:rPr lang="zh-CN" altLang="zh-CN" dirty="0"/>
              <a:t>提到的</a:t>
            </a:r>
            <a:r>
              <a:rPr lang="en-US" altLang="zh-CN" dirty="0"/>
              <a:t>z-pass</a:t>
            </a:r>
            <a:r>
              <a:rPr lang="zh-CN" altLang="zh-CN" dirty="0"/>
              <a:t>算法比</a:t>
            </a:r>
            <a:r>
              <a:rPr lang="en-US" altLang="zh-CN" dirty="0"/>
              <a:t>z-fail</a:t>
            </a:r>
            <a:r>
              <a:rPr lang="zh-CN" altLang="zh-CN" dirty="0"/>
              <a:t>算法速度要快，因此我们可以在不会产生问题的场合下尽量使用</a:t>
            </a:r>
            <a:r>
              <a:rPr lang="en-US" altLang="zh-CN" dirty="0"/>
              <a:t>z-pass</a:t>
            </a:r>
            <a:r>
              <a:rPr lang="zh-CN" altLang="zh-CN" dirty="0"/>
              <a:t>来提高性能，直到判断当前条件下</a:t>
            </a:r>
            <a:r>
              <a:rPr lang="en-US" altLang="zh-CN" dirty="0"/>
              <a:t>z-pass</a:t>
            </a:r>
            <a:r>
              <a:rPr lang="zh-CN" altLang="zh-CN" dirty="0"/>
              <a:t>算法失效才切换到</a:t>
            </a:r>
            <a:r>
              <a:rPr lang="en-US" altLang="zh-CN" dirty="0"/>
              <a:t>z-fail</a:t>
            </a:r>
            <a:r>
              <a:rPr lang="zh-CN" altLang="zh-CN" dirty="0"/>
              <a:t>算法。</a:t>
            </a:r>
          </a:p>
          <a:p>
            <a:endParaRPr lang="zh-CN" altLang="en-US" dirty="0"/>
          </a:p>
        </p:txBody>
      </p:sp>
    </p:spTree>
    <p:extLst>
      <p:ext uri="{BB962C8B-B14F-4D97-AF65-F5344CB8AC3E}">
        <p14:creationId xmlns:p14="http://schemas.microsoft.com/office/powerpoint/2010/main" val="3976050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练习部分</a:t>
            </a:r>
            <a:endParaRPr lang="zh-CN" altLang="en-US" dirty="0"/>
          </a:p>
        </p:txBody>
      </p:sp>
      <p:sp>
        <p:nvSpPr>
          <p:cNvPr id="3" name="内容占位符 2"/>
          <p:cNvSpPr>
            <a:spLocks noGrp="1"/>
          </p:cNvSpPr>
          <p:nvPr>
            <p:ph idx="1"/>
          </p:nvPr>
        </p:nvSpPr>
        <p:spPr/>
        <p:txBody>
          <a:bodyPr/>
          <a:lstStyle/>
          <a:p>
            <a:r>
              <a:rPr lang="zh-CN" altLang="en-US" dirty="0" smtClean="0"/>
              <a:t>作业展示</a:t>
            </a:r>
            <a:endParaRPr lang="en-US" altLang="zh-CN" dirty="0" smtClean="0"/>
          </a:p>
          <a:p>
            <a:r>
              <a:rPr lang="zh-CN" altLang="en-US" dirty="0" smtClean="0"/>
              <a:t>问题交流</a:t>
            </a:r>
            <a:endParaRPr lang="zh-CN" altLang="en-US" dirty="0"/>
          </a:p>
        </p:txBody>
      </p:sp>
    </p:spTree>
    <p:extLst>
      <p:ext uri="{BB962C8B-B14F-4D97-AF65-F5344CB8AC3E}">
        <p14:creationId xmlns:p14="http://schemas.microsoft.com/office/powerpoint/2010/main" val="1997722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请详细说明自己练习过程中遇到的问题</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dirty="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19942109"/>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smtClean="0"/>
              <a:t>阴影</a:t>
            </a:r>
            <a:r>
              <a:rPr lang="zh-CN" altLang="zh-CN" dirty="0"/>
              <a:t>对于判断接收体的形状也起着很大</a:t>
            </a:r>
            <a:r>
              <a:rPr lang="zh-CN" altLang="zh-CN" dirty="0" smtClean="0"/>
              <a:t>作用</a:t>
            </a:r>
            <a:endParaRPr lang="en-US" altLang="zh-CN" dirty="0" smtClean="0"/>
          </a:p>
          <a:p>
            <a:r>
              <a:rPr lang="zh-CN" altLang="zh-CN" dirty="0" smtClean="0"/>
              <a:t>第一</a:t>
            </a:r>
            <a:r>
              <a:rPr lang="zh-CN" altLang="zh-CN" dirty="0"/>
              <a:t>幅图中的接收体有黑白相间的颜色属性，但不知道颜色是由纹理产生还是物理本身的凹凸不平结构</a:t>
            </a:r>
            <a:r>
              <a:rPr lang="zh-CN" altLang="zh-CN" dirty="0" smtClean="0"/>
              <a:t>产生</a:t>
            </a:r>
            <a:endParaRPr lang="en-US" altLang="zh-CN" dirty="0" smtClean="0"/>
          </a:p>
          <a:p>
            <a:r>
              <a:rPr lang="zh-CN" altLang="zh-CN" dirty="0" smtClean="0"/>
              <a:t>但</a:t>
            </a:r>
            <a:r>
              <a:rPr lang="zh-CN" altLang="zh-CN" dirty="0"/>
              <a:t>看第二幅图就可以判断接收体表面是平的，黑白相间是物体本身的纹理</a:t>
            </a:r>
            <a:r>
              <a:rPr lang="zh-CN" altLang="zh-CN" dirty="0" smtClean="0"/>
              <a:t>特性</a:t>
            </a:r>
            <a:endParaRPr lang="en-US" altLang="zh-CN" dirty="0" smtClean="0"/>
          </a:p>
          <a:p>
            <a:r>
              <a:rPr lang="zh-CN" altLang="zh-CN" dirty="0" smtClean="0"/>
              <a:t>而</a:t>
            </a:r>
            <a:r>
              <a:rPr lang="zh-CN" altLang="zh-CN" dirty="0"/>
              <a:t>从第三幅图可以看出，小球产生的阴影发生了变形，可以判断出接收体是凹凸不平的。</a:t>
            </a:r>
          </a:p>
          <a:p>
            <a:endParaRPr lang="zh-CN" altLang="en-US" dirty="0"/>
          </a:p>
        </p:txBody>
      </p:sp>
    </p:spTree>
    <p:extLst>
      <p:ext uri="{BB962C8B-B14F-4D97-AF65-F5344CB8AC3E}">
        <p14:creationId xmlns:p14="http://schemas.microsoft.com/office/powerpoint/2010/main" val="2396860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哪个接收面是凹凸不平的？</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smtClean="0">
                <a:solidFill>
                  <a:srgbClr val="000000"/>
                </a:solidFill>
                <a:latin typeface="Microsoft Yahei"/>
                <a:ea typeface="Microsoft Yahei"/>
                <a:sym typeface="Microsoft Yahei"/>
              </a:rPr>
              <a:t>此处添加选项内容</a:t>
            </a:r>
            <a:endParaRPr lang="zh-CN" altLang="en-US" sz="260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smtClean="0">
                <a:solidFill>
                  <a:srgbClr val="000000"/>
                </a:solidFill>
                <a:latin typeface="Microsoft Yahei"/>
                <a:ea typeface="Microsoft Yahei"/>
                <a:sym typeface="Microsoft Yahei"/>
              </a:rPr>
              <a:t>此处添加选项内容</a:t>
            </a:r>
            <a:endParaRPr lang="zh-CN" altLang="en-US" sz="2600">
              <a:solidFill>
                <a:srgbClr val="000000"/>
              </a:solidFill>
              <a:latin typeface="Microsoft Yahei"/>
              <a:ea typeface="Microsoft Yahei"/>
              <a:sym typeface="Microsoft Yahei"/>
            </a:endParaRPr>
          </a:p>
        </p:txBody>
      </p:sp>
      <p:sp>
        <p:nvSpPr>
          <p:cNvPr id="8" name="TextBox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smtClean="0">
                <a:solidFill>
                  <a:srgbClr val="000000"/>
                </a:solidFill>
                <a:latin typeface="Microsoft Yahei"/>
                <a:ea typeface="Microsoft Yahei"/>
                <a:sym typeface="Microsoft Yahei"/>
              </a:rPr>
              <a:t>此处添加选项内容</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smtClean="0">
                <a:solidFill>
                  <a:srgbClr val="000000"/>
                </a:solidFill>
                <a:latin typeface="Microsoft Yahei"/>
                <a:ea typeface="Microsoft Yahei"/>
                <a:sym typeface="Microsoft Yahei"/>
              </a:rPr>
              <a:t>此处添加选项内容</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7"/>
            </p:custDataLst>
          </p:nvPr>
        </p:nvSpPr>
        <p:spPr>
          <a:xfrm>
            <a:off x="1333024" y="3795887"/>
            <a:ext cx="385762"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8"/>
            </p:custDataLst>
          </p:nvPr>
        </p:nvSpPr>
        <p:spPr>
          <a:xfrm>
            <a:off x="4091087" y="3795887"/>
            <a:ext cx="385762" cy="385762"/>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B</a:t>
            </a:r>
            <a:endParaRPr lang="zh-CN" altLang="en-US" sz="1600" dirty="0">
              <a:solidFill>
                <a:srgbClr val="FFFFFF"/>
              </a:solidFill>
              <a:latin typeface="Microsoft Yahei"/>
              <a:ea typeface="Microsoft Yahei"/>
              <a:sym typeface="Microsoft Yahei"/>
            </a:endParaRPr>
          </a:p>
        </p:txBody>
      </p:sp>
      <p:sp>
        <p:nvSpPr>
          <p:cNvPr id="12" name="椭圆 11"/>
          <p:cNvSpPr>
            <a:spLocks noChangeAspect="1"/>
          </p:cNvSpPr>
          <p:nvPr>
            <p:custDataLst>
              <p:tags r:id="rId9"/>
            </p:custDataLst>
          </p:nvPr>
        </p:nvSpPr>
        <p:spPr>
          <a:xfrm>
            <a:off x="7072313" y="3795886"/>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a:ea typeface="Microsoft Yahei"/>
                <a:sym typeface="Microsoft Yahei"/>
              </a:rPr>
              <a:t>C</a:t>
            </a:r>
            <a:endParaRPr lang="zh-CN" altLang="en-US" sz="1600" dirty="0">
              <a:solidFill>
                <a:srgbClr val="FFFFFF"/>
              </a:solidFill>
              <a:latin typeface="Microsoft Yahei"/>
              <a:ea typeface="Microsoft Yahei"/>
              <a:sym typeface="Microsoft Yahei"/>
            </a:endParaRPr>
          </a:p>
        </p:txBody>
      </p:sp>
      <p:sp>
        <p:nvSpPr>
          <p:cNvPr id="14" name="圆角矩形 13"/>
          <p:cNvSpPr/>
          <p:nvPr>
            <p:custDataLst>
              <p:tags r:id="rId10"/>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pic>
        <p:nvPicPr>
          <p:cNvPr id="21" name="Picture 4"/>
          <p:cNvPicPr>
            <a:picLocks noChangeAspect="1" noChangeArrowheads="1"/>
          </p:cNvPicPr>
          <p:nvPr/>
        </p:nvPicPr>
        <p:blipFill>
          <a:blip r:embed="rId18" cstate="print">
            <a:extLst>
              <a:ext uri="{28A0092B-C50C-407E-A947-70E740481C1C}">
                <a14:useLocalDpi xmlns:a14="http://schemas.microsoft.com/office/drawing/2010/main" val="0"/>
              </a:ext>
            </a:extLst>
          </a:blip>
          <a:srcRect l="3943" t="4225" r="3943" b="4225"/>
          <a:stretch>
            <a:fillRect/>
          </a:stretch>
        </p:blipFill>
        <p:spPr bwMode="auto">
          <a:xfrm>
            <a:off x="3491880" y="1801599"/>
            <a:ext cx="194303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l="3943" t="4225" r="3943" b="4225"/>
          <a:stretch>
            <a:fillRect/>
          </a:stretch>
        </p:blipFill>
        <p:spPr bwMode="auto">
          <a:xfrm>
            <a:off x="6084168" y="1773516"/>
            <a:ext cx="194303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p:cNvPicPr>
            <a:picLocks noChangeAspect="1" noChangeArrowheads="1"/>
          </p:cNvPicPr>
          <p:nvPr/>
        </p:nvPicPr>
        <p:blipFill>
          <a:blip r:embed="rId20" cstate="print">
            <a:extLst>
              <a:ext uri="{28A0092B-C50C-407E-A947-70E740481C1C}">
                <a14:useLocalDpi xmlns:a14="http://schemas.microsoft.com/office/drawing/2010/main" val="0"/>
              </a:ext>
            </a:extLst>
          </a:blip>
          <a:srcRect l="3943" t="4225" r="3943" b="4225"/>
          <a:stretch>
            <a:fillRect/>
          </a:stretch>
        </p:blipFill>
        <p:spPr bwMode="auto">
          <a:xfrm>
            <a:off x="1043608" y="1851670"/>
            <a:ext cx="1942182"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4"/>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12"/>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55061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smtClean="0"/>
              <a:t>由于</a:t>
            </a:r>
            <a:r>
              <a:rPr lang="zh-CN" altLang="zh-CN" dirty="0"/>
              <a:t>有遮挡关系的存在，无法得知在墙的背后存在哪些</a:t>
            </a:r>
            <a:r>
              <a:rPr lang="zh-CN" altLang="zh-CN" dirty="0" smtClean="0"/>
              <a:t>物体</a:t>
            </a:r>
            <a:endParaRPr lang="en-US" altLang="zh-CN" dirty="0" smtClean="0"/>
          </a:p>
          <a:p>
            <a:r>
              <a:rPr lang="zh-CN" altLang="zh-CN" dirty="0" smtClean="0"/>
              <a:t>但</a:t>
            </a:r>
            <a:r>
              <a:rPr lang="zh-CN" altLang="zh-CN" dirty="0"/>
              <a:t>从第二幅图可以看到，由于不可见的物体在灯光的作用下投射了一个尖形的影子，所以可以自然联想到背后的物体可能是一个尖顶的</a:t>
            </a:r>
            <a:r>
              <a:rPr lang="zh-CN" altLang="zh-CN" dirty="0" smtClean="0"/>
              <a:t>物体</a:t>
            </a:r>
            <a:endParaRPr lang="en-US" altLang="zh-CN" dirty="0" smtClean="0"/>
          </a:p>
          <a:p>
            <a:r>
              <a:rPr lang="zh-CN" altLang="zh-CN" dirty="0" smtClean="0"/>
              <a:t>而</a:t>
            </a:r>
            <a:r>
              <a:rPr lang="zh-CN" altLang="zh-CN" dirty="0"/>
              <a:t>从最后一幅图可以联想到墙后面站着一个人。</a:t>
            </a:r>
          </a:p>
          <a:p>
            <a:endParaRPr lang="zh-CN" altLang="en-US" dirty="0"/>
          </a:p>
        </p:txBody>
      </p:sp>
    </p:spTree>
    <p:extLst>
      <p:ext uri="{BB962C8B-B14F-4D97-AF65-F5344CB8AC3E}">
        <p14:creationId xmlns:p14="http://schemas.microsoft.com/office/powerpoint/2010/main" val="253156464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411</TotalTime>
  <Words>3963</Words>
  <Application>Microsoft Office PowerPoint</Application>
  <PresentationFormat>全屏显示(16:9)</PresentationFormat>
  <Paragraphs>172</Paragraphs>
  <Slides>63</Slides>
  <Notes>1</Notes>
  <HiddenSlides>0</HiddenSlides>
  <MMClips>0</MMClips>
  <ScaleCrop>false</ScaleCrop>
  <HeadingPairs>
    <vt:vector size="4" baseType="variant">
      <vt:variant>
        <vt:lpstr>主题</vt:lpstr>
      </vt:variant>
      <vt:variant>
        <vt:i4>1</vt:i4>
      </vt:variant>
      <vt:variant>
        <vt:lpstr>幻灯片标题</vt:lpstr>
      </vt:variant>
      <vt:variant>
        <vt:i4>63</vt:i4>
      </vt:variant>
    </vt:vector>
  </HeadingPairs>
  <TitlesOfParts>
    <vt:vector size="64" baseType="lpstr">
      <vt:lpstr>凤舞九天</vt:lpstr>
      <vt:lpstr>实时阴影</vt:lpstr>
      <vt:lpstr>大纲</vt:lpstr>
      <vt:lpstr>PowerPoint 演示文稿</vt:lpstr>
      <vt:lpstr>PowerPoint 演示文稿</vt:lpstr>
      <vt:lpstr>阴影效果的必要性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本影和半影</vt:lpstr>
      <vt:lpstr>PowerPoint 演示文稿</vt:lpstr>
      <vt:lpstr>PowerPoint 演示文稿</vt:lpstr>
      <vt:lpstr>PowerPoint 演示文稿</vt:lpstr>
      <vt:lpstr>PowerPoint 演示文稿</vt:lpstr>
      <vt:lpstr>PowerPoint 演示文稿</vt:lpstr>
      <vt:lpstr>PowerPoint 演示文稿</vt:lpstr>
      <vt:lpstr>布告板方式的阴影</vt:lpstr>
      <vt:lpstr>PowerPoint 演示文稿</vt:lpstr>
      <vt:lpstr>PowerPoint 演示文稿</vt:lpstr>
      <vt:lpstr>PowerPoint 演示文稿</vt:lpstr>
      <vt:lpstr>PowerPoint 演示文稿</vt:lpstr>
      <vt:lpstr>PowerPoint 演示文稿</vt:lpstr>
      <vt:lpstr>平面阴影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阴影映射</vt:lpstr>
      <vt:lpstr>阴影映射（shadow mapping）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阴影体</vt:lpstr>
      <vt:lpstr>PowerPoint 演示文稿</vt:lpstr>
      <vt:lpstr>PowerPoint 演示文稿</vt:lpstr>
      <vt:lpstr>阴影体的建立</vt:lpstr>
      <vt:lpstr>PowerPoint 演示文稿</vt:lpstr>
      <vt:lpstr>PowerPoint 演示文稿</vt:lpstr>
      <vt:lpstr>z-pass算法</vt:lpstr>
      <vt:lpstr>PowerPoint 演示文稿</vt:lpstr>
      <vt:lpstr>PowerPoint 演示文稿</vt:lpstr>
      <vt:lpstr>PowerPoint 演示文稿</vt:lpstr>
      <vt:lpstr>z-fail算法</vt:lpstr>
      <vt:lpstr>PowerPoint 演示文稿</vt:lpstr>
      <vt:lpstr>PowerPoint 演示文稿</vt:lpstr>
      <vt:lpstr>PowerPoint 演示文稿</vt:lpstr>
      <vt:lpstr>PowerPoint 演示文稿</vt:lpstr>
      <vt:lpstr>练习部分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实时阴影</dc:title>
  <dc:creator>HL H</dc:creator>
  <cp:lastModifiedBy>ForWork</cp:lastModifiedBy>
  <cp:revision>47</cp:revision>
  <dcterms:created xsi:type="dcterms:W3CDTF">2018-01-30T08:52:16Z</dcterms:created>
  <dcterms:modified xsi:type="dcterms:W3CDTF">2019-03-27T03:50:20Z</dcterms:modified>
</cp:coreProperties>
</file>